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5" r:id="rId1"/>
  </p:sldMasterIdLst>
  <p:notesMasterIdLst>
    <p:notesMasterId r:id="rId125"/>
  </p:notesMasterIdLst>
  <p:handoutMasterIdLst>
    <p:handoutMasterId r:id="rId126"/>
  </p:handoutMasterIdLst>
  <p:sldIdLst>
    <p:sldId id="682" r:id="rId2"/>
    <p:sldId id="1830" r:id="rId3"/>
    <p:sldId id="340" r:id="rId4"/>
    <p:sldId id="341" r:id="rId5"/>
    <p:sldId id="342" r:id="rId6"/>
    <p:sldId id="431" r:id="rId7"/>
    <p:sldId id="432" r:id="rId8"/>
    <p:sldId id="479" r:id="rId9"/>
    <p:sldId id="1770" r:id="rId10"/>
    <p:sldId id="1771" r:id="rId11"/>
    <p:sldId id="446" r:id="rId12"/>
    <p:sldId id="480" r:id="rId13"/>
    <p:sldId id="455" r:id="rId14"/>
    <p:sldId id="481" r:id="rId15"/>
    <p:sldId id="434" r:id="rId16"/>
    <p:sldId id="447" r:id="rId17"/>
    <p:sldId id="448" r:id="rId18"/>
    <p:sldId id="449" r:id="rId19"/>
    <p:sldId id="450" r:id="rId20"/>
    <p:sldId id="451" r:id="rId21"/>
    <p:sldId id="452" r:id="rId22"/>
    <p:sldId id="482" r:id="rId23"/>
    <p:sldId id="1832" r:id="rId24"/>
    <p:sldId id="456" r:id="rId25"/>
    <p:sldId id="1833" r:id="rId26"/>
    <p:sldId id="1834" r:id="rId27"/>
    <p:sldId id="348" r:id="rId28"/>
    <p:sldId id="350" r:id="rId29"/>
    <p:sldId id="351" r:id="rId30"/>
    <p:sldId id="352" r:id="rId31"/>
    <p:sldId id="353" r:id="rId32"/>
    <p:sldId id="354" r:id="rId33"/>
    <p:sldId id="478" r:id="rId34"/>
    <p:sldId id="429" r:id="rId35"/>
    <p:sldId id="453" r:id="rId36"/>
    <p:sldId id="359" r:id="rId37"/>
    <p:sldId id="360" r:id="rId38"/>
    <p:sldId id="1835" r:id="rId39"/>
    <p:sldId id="1836" r:id="rId40"/>
    <p:sldId id="454" r:id="rId41"/>
    <p:sldId id="361" r:id="rId42"/>
    <p:sldId id="457" r:id="rId43"/>
    <p:sldId id="483" r:id="rId44"/>
    <p:sldId id="484" r:id="rId45"/>
    <p:sldId id="459" r:id="rId46"/>
    <p:sldId id="461" r:id="rId47"/>
    <p:sldId id="1772" r:id="rId48"/>
    <p:sldId id="485" r:id="rId49"/>
    <p:sldId id="1837" r:id="rId50"/>
    <p:sldId id="1838" r:id="rId51"/>
    <p:sldId id="487" r:id="rId52"/>
    <p:sldId id="488" r:id="rId53"/>
    <p:sldId id="489" r:id="rId54"/>
    <p:sldId id="490" r:id="rId55"/>
    <p:sldId id="388" r:id="rId56"/>
    <p:sldId id="491" r:id="rId57"/>
    <p:sldId id="1839" r:id="rId58"/>
    <p:sldId id="1840" r:id="rId59"/>
    <p:sldId id="1851" r:id="rId60"/>
    <p:sldId id="1849" r:id="rId61"/>
    <p:sldId id="390" r:id="rId62"/>
    <p:sldId id="391" r:id="rId63"/>
    <p:sldId id="392" r:id="rId64"/>
    <p:sldId id="493" r:id="rId65"/>
    <p:sldId id="1842" r:id="rId66"/>
    <p:sldId id="1843" r:id="rId67"/>
    <p:sldId id="494" r:id="rId68"/>
    <p:sldId id="749" r:id="rId69"/>
    <p:sldId id="1852" r:id="rId70"/>
    <p:sldId id="1853" r:id="rId71"/>
    <p:sldId id="1854" r:id="rId72"/>
    <p:sldId id="1855" r:id="rId73"/>
    <p:sldId id="1844" r:id="rId74"/>
    <p:sldId id="1856" r:id="rId75"/>
    <p:sldId id="671" r:id="rId76"/>
    <p:sldId id="672" r:id="rId77"/>
    <p:sldId id="673" r:id="rId78"/>
    <p:sldId id="674" r:id="rId79"/>
    <p:sldId id="675" r:id="rId80"/>
    <p:sldId id="676" r:id="rId81"/>
    <p:sldId id="677" r:id="rId82"/>
    <p:sldId id="1841" r:id="rId83"/>
    <p:sldId id="700" r:id="rId84"/>
    <p:sldId id="394" r:id="rId85"/>
    <p:sldId id="702" r:id="rId86"/>
    <p:sldId id="1857" r:id="rId87"/>
    <p:sldId id="1845" r:id="rId88"/>
    <p:sldId id="465" r:id="rId89"/>
    <p:sldId id="397" r:id="rId90"/>
    <p:sldId id="464" r:id="rId91"/>
    <p:sldId id="398" r:id="rId92"/>
    <p:sldId id="399" r:id="rId93"/>
    <p:sldId id="400" r:id="rId94"/>
    <p:sldId id="1858" r:id="rId95"/>
    <p:sldId id="1865" r:id="rId96"/>
    <p:sldId id="1866" r:id="rId97"/>
    <p:sldId id="1861" r:id="rId98"/>
    <p:sldId id="1860" r:id="rId99"/>
    <p:sldId id="1862" r:id="rId100"/>
    <p:sldId id="1863" r:id="rId101"/>
    <p:sldId id="1864" r:id="rId102"/>
    <p:sldId id="750" r:id="rId103"/>
    <p:sldId id="1773" r:id="rId104"/>
    <p:sldId id="1774" r:id="rId105"/>
    <p:sldId id="404" r:id="rId106"/>
    <p:sldId id="1867" r:id="rId107"/>
    <p:sldId id="470" r:id="rId108"/>
    <p:sldId id="1868" r:id="rId109"/>
    <p:sldId id="1869" r:id="rId110"/>
    <p:sldId id="1870" r:id="rId111"/>
    <p:sldId id="1871" r:id="rId112"/>
    <p:sldId id="471" r:id="rId113"/>
    <p:sldId id="1872" r:id="rId114"/>
    <p:sldId id="1847" r:id="rId115"/>
    <p:sldId id="732" r:id="rId116"/>
    <p:sldId id="1873" r:id="rId117"/>
    <p:sldId id="1874" r:id="rId118"/>
    <p:sldId id="472" r:id="rId119"/>
    <p:sldId id="1875" r:id="rId120"/>
    <p:sldId id="421" r:id="rId121"/>
    <p:sldId id="415" r:id="rId122"/>
    <p:sldId id="1784" r:id="rId123"/>
    <p:sldId id="1876" r:id="rId124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66"/>
    <a:srgbClr val="008000"/>
    <a:srgbClr val="D60093"/>
    <a:srgbClr val="33CC33"/>
    <a:srgbClr val="FF0000"/>
    <a:srgbClr val="CC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99" autoAdjust="0"/>
    <p:restoredTop sz="88299" autoAdjust="0"/>
  </p:normalViewPr>
  <p:slideViewPr>
    <p:cSldViewPr>
      <p:cViewPr varScale="1">
        <p:scale>
          <a:sx n="100" d="100"/>
          <a:sy n="100" d="100"/>
        </p:scale>
        <p:origin x="184" y="33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image" Target="../media/image4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1/13/21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3.png>
</file>

<file path=ppt/media/image14.jpg>
</file>

<file path=ppt/media/image15.png>
</file>

<file path=ppt/media/image16.png>
</file>

<file path=ppt/media/image18.jpg>
</file>

<file path=ppt/media/image19.jpeg>
</file>

<file path=ppt/media/image20.png>
</file>

<file path=ppt/media/image32.png>
</file>

<file path=ppt/media/image37.png>
</file>

<file path=ppt/media/image45.png>
</file>

<file path=ppt/media/image46.png>
</file>

<file path=ppt/media/image5.png>
</file>

<file path=ppt/media/image58.png>
</file>

<file path=ppt/media/image6.png>
</file>

<file path=ppt/media/image7.jpg>
</file>

<file path=ppt/media/image74.jpg>
</file>

<file path=ppt/media/image75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1/13/21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49122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3708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900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85446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41283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406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3864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ea typeface="ＭＳ Ｐゴシック" charset="-128"/>
                <a:cs typeface="ＭＳ Ｐゴシック" charset="-128"/>
              </a:rPr>
              <a:t>See Law of Cosines (Cosine Rule) wikipedia page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216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2320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4746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3536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131D9D-3987-4743-ACA8-3340374092C6}" type="slidenum">
              <a:rPr lang="en-US"/>
              <a:pPr/>
              <a:t>6</a:t>
            </a:fld>
            <a:endParaRPr lang="en-US"/>
          </a:p>
        </p:txBody>
      </p:sp>
      <p:sp>
        <p:nvSpPr>
          <p:cNvPr id="4301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6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5859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75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228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76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222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912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38037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91039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50914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0221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113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98049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114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216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7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888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123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4438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8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77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AF7090-B501-694D-8635-028277A3FDB6}" type="slidenum">
              <a:rPr lang="en-US"/>
              <a:pPr/>
              <a:t>15</a:t>
            </a:fld>
            <a:endParaRPr lang="en-US"/>
          </a:p>
        </p:txBody>
      </p:sp>
      <p:sp>
        <p:nvSpPr>
          <p:cNvPr id="4915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D56A17-8CE6-F84F-A9EC-C05920D725B4}" type="slidenum">
              <a:rPr lang="en-US"/>
              <a:pPr/>
              <a:t>16</a:t>
            </a:fld>
            <a:endParaRPr lang="en-US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D74EF021-3440-0F4A-9CFD-E3E2802C1E76}" type="slidenum">
              <a:rPr lang="en-US" altLang="en-US" sz="1200"/>
              <a:pPr eaLnBrk="1" hangingPunct="1"/>
              <a:t>19</a:t>
            </a:fld>
            <a:endParaRPr lang="en-US" altLang="en-US" sz="120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solidFill>
            <a:srgbClr val="FFFFFF"/>
          </a:solidFill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n-US" alt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849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103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2375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600200"/>
            <a:ext cx="10058401" cy="4572000"/>
          </a:xfrm>
        </p:spPr>
        <p:txBody>
          <a:bodyPr/>
          <a:lstStyle>
            <a:lvl1pPr marL="10584" indent="-10584">
              <a:buNone/>
              <a:tabLst/>
              <a:defRPr sz="3733" baseline="0"/>
            </a:lvl1pPr>
            <a:lvl2pPr marL="539737" indent="-338658">
              <a:tabLst/>
              <a:defRPr sz="3200" baseline="0"/>
            </a:lvl2pPr>
            <a:lvl3pPr marL="687900" indent="-304792">
              <a:tabLst/>
              <a:defRPr sz="2667" baseline="0"/>
            </a:lvl3pPr>
            <a:lvl4pPr marL="920728" indent="-353475">
              <a:tabLst/>
              <a:defRPr sz="2133" baseline="0"/>
            </a:lvl4pPr>
            <a:lvl5pPr marL="1068891" indent="-319609">
              <a:tabLst/>
              <a:defRPr sz="1867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2"/>
            <a:ext cx="4822804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7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2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600200"/>
            <a:ext cx="10058401" cy="4572000"/>
          </a:xfrm>
        </p:spPr>
        <p:txBody>
          <a:bodyPr/>
          <a:lstStyle>
            <a:lvl1pPr marL="10584" indent="-10584">
              <a:buNone/>
              <a:tabLst/>
              <a:defRPr sz="3733" baseline="0"/>
            </a:lvl1pPr>
            <a:lvl2pPr marL="539737" indent="-338658">
              <a:tabLst/>
              <a:defRPr sz="3200" baseline="0"/>
            </a:lvl2pPr>
            <a:lvl3pPr marL="687900" indent="-304792">
              <a:tabLst/>
              <a:defRPr sz="2667" baseline="0"/>
            </a:lvl3pPr>
            <a:lvl4pPr marL="920728" indent="-353475">
              <a:tabLst/>
              <a:defRPr sz="2133" baseline="0"/>
            </a:lvl4pPr>
            <a:lvl5pPr marL="1068891" indent="-319609">
              <a:tabLst/>
              <a:defRPr sz="1867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2"/>
            <a:ext cx="4822804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7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431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8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1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5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6400" y="1671637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400" y="2311400"/>
            <a:ext cx="5386917" cy="39624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169" y="1671637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169" y="2311400"/>
            <a:ext cx="5389033" cy="396240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8331200" y="6273800"/>
            <a:ext cx="26416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759200" y="6273800"/>
            <a:ext cx="38608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3398523" y="3398522"/>
            <a:ext cx="6858001" cy="6095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2400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0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1" y="731520"/>
            <a:ext cx="6679191" cy="5257800"/>
          </a:xfrm>
        </p:spPr>
        <p:txBody>
          <a:bodyPr/>
          <a:lstStyle>
            <a:lvl1pPr>
              <a:defRPr sz="4267" baseline="0">
                <a:solidFill>
                  <a:schemeClr val="accent2"/>
                </a:solidFill>
              </a:defRPr>
            </a:lvl1pPr>
            <a:lvl2pPr>
              <a:defRPr sz="3733" baseline="0">
                <a:solidFill>
                  <a:schemeClr val="accent2"/>
                </a:solidFill>
              </a:defRPr>
            </a:lvl2pPr>
            <a:lvl3pPr>
              <a:defRPr sz="3200" baseline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1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9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58142" y="3298181"/>
            <a:ext cx="6858003" cy="2616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56806" y="3413510"/>
            <a:ext cx="6858003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5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52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43" r:id="rId2"/>
    <p:sldLayoutId id="2147483738" r:id="rId3"/>
    <p:sldLayoutId id="2147483739" r:id="rId4"/>
    <p:sldLayoutId id="2147483740" r:id="rId5"/>
    <p:sldLayoutId id="2147483737" r:id="rId6"/>
  </p:sldLayoutIdLst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4800" kern="1200" spc="-51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38" indent="-91438" algn="l" defTabSz="914377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38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14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789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65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97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6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6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5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ed.com/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5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51.emf"/><Relationship Id="rId3" Type="http://schemas.openxmlformats.org/officeDocument/2006/relationships/image" Target="../media/image52.emf"/><Relationship Id="rId7" Type="http://schemas.openxmlformats.org/officeDocument/2006/relationships/image" Target="../media/image48.emf"/><Relationship Id="rId12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50.emf"/><Relationship Id="rId5" Type="http://schemas.openxmlformats.org/officeDocument/2006/relationships/image" Target="../media/image47.emf"/><Relationship Id="rId10" Type="http://schemas.openxmlformats.org/officeDocument/2006/relationships/oleObject" Target="../embeddings/oleObject6.bin"/><Relationship Id="rId4" Type="http://schemas.openxmlformats.org/officeDocument/2006/relationships/oleObject" Target="../embeddings/oleObject3.bin"/><Relationship Id="rId9" Type="http://schemas.openxmlformats.org/officeDocument/2006/relationships/image" Target="../media/image49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55.emf"/><Relationship Id="rId4" Type="http://schemas.openxmlformats.org/officeDocument/2006/relationships/image" Target="../media/image47.emf"/><Relationship Id="rId9" Type="http://schemas.openxmlformats.org/officeDocument/2006/relationships/image" Target="../media/image52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7.emf"/><Relationship Id="rId5" Type="http://schemas.openxmlformats.org/officeDocument/2006/relationships/image" Target="../media/image55.emf"/><Relationship Id="rId4" Type="http://schemas.openxmlformats.org/officeDocument/2006/relationships/image" Target="../media/image5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://nlp.stanford.edu/projects/glove/" TargetMode="External"/><Relationship Id="rId2" Type="http://schemas.openxmlformats.org/officeDocument/2006/relationships/hyperlink" Target="https://code.google.com/archive/p/word2vec/" TargetMode="External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 Meaning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49997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A671-4C20-184F-9AF1-B56E365BC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1"/>
            <a:ext cx="11887200" cy="1033767"/>
          </a:xfrm>
        </p:spPr>
        <p:txBody>
          <a:bodyPr/>
          <a:lstStyle/>
          <a:p>
            <a:r>
              <a:rPr lang="en-US" dirty="0"/>
              <a:t>Abbé Gabriel Girard 1718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8D195D-4059-AE46-A181-114A70433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819" y="275072"/>
            <a:ext cx="4260181" cy="61554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8A305-5329-8F4D-A263-F68A41E9C95A}"/>
              </a:ext>
            </a:extLst>
          </p:cNvPr>
          <p:cNvSpPr txBox="1"/>
          <p:nvPr/>
        </p:nvSpPr>
        <p:spPr>
          <a:xfrm>
            <a:off x="1310244" y="3352801"/>
            <a:ext cx="56387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/>
          </a:p>
          <a:p>
            <a:r>
              <a:rPr lang="en-US" sz="3600" dirty="0"/>
              <a:t> [I do not believe that there is a synonymous word in any language]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A70966-4009-F24E-BD1F-72523EEAA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058657"/>
            <a:ext cx="5612437" cy="14868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64B1A96-0FB8-6E4D-B692-2569BDEB03F1}"/>
              </a:ext>
            </a:extLst>
          </p:cNvPr>
          <p:cNvSpPr/>
          <p:nvPr/>
        </p:nvSpPr>
        <p:spPr>
          <a:xfrm>
            <a:off x="3200400" y="2999226"/>
            <a:ext cx="3764893" cy="6524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06D7B0-2BE3-C945-87E5-D9CB8AEA463A}"/>
              </a:ext>
            </a:extLst>
          </p:cNvPr>
          <p:cNvSpPr txBox="1"/>
          <p:nvPr/>
        </p:nvSpPr>
        <p:spPr>
          <a:xfrm>
            <a:off x="1066800" y="1946319"/>
            <a:ext cx="369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B7F8F8-5DE4-334B-B403-819ED33652AF}"/>
              </a:ext>
            </a:extLst>
          </p:cNvPr>
          <p:cNvSpPr txBox="1"/>
          <p:nvPr/>
        </p:nvSpPr>
        <p:spPr>
          <a:xfrm>
            <a:off x="2971800" y="2882349"/>
            <a:ext cx="369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"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47CCB0-A74F-E24F-9FC1-B42ADE507695}"/>
              </a:ext>
            </a:extLst>
          </p:cNvPr>
          <p:cNvSpPr txBox="1"/>
          <p:nvPr/>
        </p:nvSpPr>
        <p:spPr>
          <a:xfrm>
            <a:off x="1066800" y="1378490"/>
            <a:ext cx="3313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Re: "exact" synonyms</a:t>
            </a:r>
          </a:p>
        </p:txBody>
      </p:sp>
    </p:spTree>
    <p:extLst>
      <p:ext uri="{BB962C8B-B14F-4D97-AF65-F5344CB8AC3E}">
        <p14:creationId xmlns:p14="http://schemas.microsoft.com/office/powerpoint/2010/main" val="85207994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Word2vec: The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747199"/>
      </p:ext>
    </p:extLst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Word2vec: Learning the embeddings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04520"/>
      </p:ext>
    </p:extLst>
  </p:cSld>
  <p:clrMapOvr>
    <a:masterClrMapping/>
  </p:clrMapOvr>
  <p:transition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Skip-Gram Training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1" y="1845734"/>
            <a:ext cx="8839200" cy="2116666"/>
          </a:xfrm>
          <a:solidFill>
            <a:srgbClr val="FFFFFF"/>
          </a:solidFill>
        </p:spPr>
        <p:txBody>
          <a:bodyPr>
            <a:noAutofit/>
          </a:bodyPr>
          <a:lstStyle/>
          <a:p>
            <a:pPr marL="0" indent="0"/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[tablespoon of  apricot  jam,   a]  pinch…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c1 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pPr marL="342900" lvl="1" indent="-342900">
              <a:buClrTx/>
            </a:pPr>
            <a:endParaRPr lang="en-US" sz="3600" i="1" dirty="0"/>
          </a:p>
          <a:p>
            <a:pPr marL="342900" lvl="2" indent="0">
              <a:buNone/>
            </a:pPr>
            <a:endParaRPr lang="en-US" sz="28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10800" y="577215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3DD8BE-556E-3440-9013-11CC5588178D}" type="slidenum">
              <a:rPr lang="en-US" sz="1050">
                <a:latin typeface="Calibri" panose="020F0502020204030204"/>
              </a:rPr>
              <a:pPr>
                <a:defRPr/>
              </a:pPr>
              <a:t>102</a:t>
            </a:fld>
            <a:endParaRPr lang="en-US" sz="1050">
              <a:latin typeface="Calibri" panose="020F0502020204030204"/>
            </a:endParaRPr>
          </a:p>
        </p:txBody>
      </p:sp>
      <p:sp>
        <p:nvSpPr>
          <p:cNvPr id="7" name="Down Arrow 6"/>
          <p:cNvSpPr/>
          <p:nvPr/>
        </p:nvSpPr>
        <p:spPr bwMode="auto">
          <a:xfrm rot="10800000">
            <a:off x="6809462" y="3213701"/>
            <a:ext cx="152400" cy="374571"/>
          </a:xfrm>
          <a:prstGeom prst="downArrow">
            <a:avLst/>
          </a:prstGeom>
          <a:solidFill>
            <a:schemeClr val="accent1"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29000" y="2372117"/>
            <a:ext cx="2438400" cy="374571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151C39F-6D26-5147-8BD3-FC179D88048D}"/>
              </a:ext>
            </a:extLst>
          </p:cNvPr>
          <p:cNvSpPr/>
          <p:nvPr/>
        </p:nvSpPr>
        <p:spPr bwMode="auto">
          <a:xfrm>
            <a:off x="3810000" y="2358090"/>
            <a:ext cx="5142310" cy="374571"/>
          </a:xfrm>
          <a:prstGeom prst="roundRect">
            <a:avLst/>
          </a:prstGeom>
          <a:solidFill>
            <a:srgbClr val="FFFF00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DFDAD5-9856-1945-9A03-7513F9542A27}"/>
              </a:ext>
            </a:extLst>
          </p:cNvPr>
          <p:cNvSpPr/>
          <p:nvPr/>
        </p:nvSpPr>
        <p:spPr bwMode="auto">
          <a:xfrm>
            <a:off x="6379926" y="2378545"/>
            <a:ext cx="1163875" cy="374571"/>
          </a:xfrm>
          <a:prstGeom prst="roundRect">
            <a:avLst/>
          </a:prstGeom>
          <a:solidFill>
            <a:srgbClr val="FF0066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398593-8B96-4040-B3CE-02A54825C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1" y="4191000"/>
            <a:ext cx="3060526" cy="25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14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Skip-Gram Training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1" y="1845734"/>
            <a:ext cx="8839200" cy="2116666"/>
          </a:xfrm>
          <a:solidFill>
            <a:srgbClr val="FFFFFF"/>
          </a:solidFill>
        </p:spPr>
        <p:txBody>
          <a:bodyPr>
            <a:noAutofit/>
          </a:bodyPr>
          <a:lstStyle/>
          <a:p>
            <a:pPr marL="0" indent="0"/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[tablespoon of  apricot  jam,   a]  pinch…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c1 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pPr marL="342900" lvl="1" indent="-342900">
              <a:buClrTx/>
            </a:pPr>
            <a:endParaRPr lang="en-US" sz="3600" i="1" dirty="0"/>
          </a:p>
          <a:p>
            <a:pPr marL="342900" lvl="2" indent="0">
              <a:buNone/>
            </a:pPr>
            <a:endParaRPr lang="en-US" sz="28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10800" y="577215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3DD8BE-556E-3440-9013-11CC5588178D}" type="slidenum">
              <a:rPr lang="en-US" sz="1050">
                <a:latin typeface="Calibri" panose="020F0502020204030204"/>
              </a:rPr>
              <a:pPr>
                <a:defRPr/>
              </a:pPr>
              <a:t>103</a:t>
            </a:fld>
            <a:endParaRPr lang="en-US" sz="1050">
              <a:latin typeface="Calibri" panose="020F0502020204030204"/>
            </a:endParaRPr>
          </a:p>
        </p:txBody>
      </p:sp>
      <p:sp>
        <p:nvSpPr>
          <p:cNvPr id="7" name="Down Arrow 6"/>
          <p:cNvSpPr/>
          <p:nvPr/>
        </p:nvSpPr>
        <p:spPr bwMode="auto">
          <a:xfrm rot="10800000">
            <a:off x="6809462" y="3213701"/>
            <a:ext cx="152400" cy="374571"/>
          </a:xfrm>
          <a:prstGeom prst="downArrow">
            <a:avLst/>
          </a:prstGeom>
          <a:solidFill>
            <a:schemeClr val="accent1"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29000" y="2372117"/>
            <a:ext cx="2438400" cy="374571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151C39F-6D26-5147-8BD3-FC179D88048D}"/>
              </a:ext>
            </a:extLst>
          </p:cNvPr>
          <p:cNvSpPr/>
          <p:nvPr/>
        </p:nvSpPr>
        <p:spPr bwMode="auto">
          <a:xfrm>
            <a:off x="3810000" y="2358090"/>
            <a:ext cx="5142310" cy="374571"/>
          </a:xfrm>
          <a:prstGeom prst="roundRect">
            <a:avLst/>
          </a:prstGeom>
          <a:solidFill>
            <a:srgbClr val="FFFF00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DFDAD5-9856-1945-9A03-7513F9542A27}"/>
              </a:ext>
            </a:extLst>
          </p:cNvPr>
          <p:cNvSpPr/>
          <p:nvPr/>
        </p:nvSpPr>
        <p:spPr bwMode="auto">
          <a:xfrm>
            <a:off x="6379926" y="2378545"/>
            <a:ext cx="1163875" cy="374571"/>
          </a:xfrm>
          <a:prstGeom prst="roundRect">
            <a:avLst/>
          </a:prstGeom>
          <a:solidFill>
            <a:srgbClr val="FF0066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E0C8E6-A824-4A42-8238-D3405C8F8741}"/>
              </a:ext>
            </a:extLst>
          </p:cNvPr>
          <p:cNvSpPr txBox="1"/>
          <p:nvPr/>
        </p:nvSpPr>
        <p:spPr>
          <a:xfrm>
            <a:off x="5874970" y="4300090"/>
            <a:ext cx="418421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For each positive example we'll grab k negative examples, sampling by frequency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9DAEEC3-C1A3-D945-8852-C6A091A15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1" y="4191000"/>
            <a:ext cx="3060526" cy="253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5247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Skip-Gram Training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1" y="1845734"/>
            <a:ext cx="8839200" cy="2116666"/>
          </a:xfrm>
          <a:solidFill>
            <a:srgbClr val="FFFFFF"/>
          </a:solidFill>
        </p:spPr>
        <p:txBody>
          <a:bodyPr>
            <a:noAutofit/>
          </a:bodyPr>
          <a:lstStyle/>
          <a:p>
            <a:pPr marL="0" indent="0"/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[tablespoon of  apricot  jam,   a]  pinch…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c1 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pPr marL="342900" lvl="1" indent="-342900">
              <a:buClrTx/>
            </a:pPr>
            <a:endParaRPr lang="en-US" sz="3600" i="1" dirty="0"/>
          </a:p>
          <a:p>
            <a:pPr marL="342900" lvl="2" indent="0">
              <a:buNone/>
            </a:pPr>
            <a:endParaRPr lang="en-US" sz="28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10800" y="5772150"/>
            <a:ext cx="4572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3DD8BE-556E-3440-9013-11CC5588178D}" type="slidenum">
              <a:rPr lang="en-US" sz="1050">
                <a:latin typeface="Calibri" panose="020F0502020204030204"/>
              </a:rPr>
              <a:pPr>
                <a:defRPr/>
              </a:pPr>
              <a:t>104</a:t>
            </a:fld>
            <a:endParaRPr lang="en-US" sz="1050">
              <a:latin typeface="Calibri" panose="020F0502020204030204"/>
            </a:endParaRPr>
          </a:p>
        </p:txBody>
      </p:sp>
      <p:sp>
        <p:nvSpPr>
          <p:cNvPr id="7" name="Down Arrow 6"/>
          <p:cNvSpPr/>
          <p:nvPr/>
        </p:nvSpPr>
        <p:spPr bwMode="auto">
          <a:xfrm rot="10800000">
            <a:off x="6809462" y="3213701"/>
            <a:ext cx="152400" cy="374571"/>
          </a:xfrm>
          <a:prstGeom prst="downArrow">
            <a:avLst/>
          </a:prstGeom>
          <a:solidFill>
            <a:schemeClr val="accent1"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29000" y="2372117"/>
            <a:ext cx="2438400" cy="374571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151C39F-6D26-5147-8BD3-FC179D88048D}"/>
              </a:ext>
            </a:extLst>
          </p:cNvPr>
          <p:cNvSpPr/>
          <p:nvPr/>
        </p:nvSpPr>
        <p:spPr bwMode="auto">
          <a:xfrm>
            <a:off x="3810000" y="2358090"/>
            <a:ext cx="5142310" cy="374571"/>
          </a:xfrm>
          <a:prstGeom prst="roundRect">
            <a:avLst/>
          </a:prstGeom>
          <a:solidFill>
            <a:srgbClr val="FFFF00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DFDAD5-9856-1945-9A03-7513F9542A27}"/>
              </a:ext>
            </a:extLst>
          </p:cNvPr>
          <p:cNvSpPr/>
          <p:nvPr/>
        </p:nvSpPr>
        <p:spPr bwMode="auto">
          <a:xfrm>
            <a:off x="6379926" y="2378545"/>
            <a:ext cx="1163875" cy="374571"/>
          </a:xfrm>
          <a:prstGeom prst="roundRect">
            <a:avLst/>
          </a:prstGeom>
          <a:solidFill>
            <a:srgbClr val="FF0066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4040E3-BE76-DD4C-B3B7-51FB0D3F3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1" y="4191000"/>
            <a:ext cx="3060526" cy="25388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D21135-8403-6C40-9C46-5EB9D9F87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212466"/>
            <a:ext cx="5242922" cy="262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37299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6960" y="286605"/>
            <a:ext cx="7543800" cy="1084996"/>
          </a:xfrm>
        </p:spPr>
        <p:txBody>
          <a:bodyPr>
            <a:normAutofit fontScale="90000"/>
          </a:bodyPr>
          <a:lstStyle/>
          <a:p>
            <a:r>
              <a:rPr lang="en-US" b="0" dirty="0"/>
              <a:t>Word2vec: how to learn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752600"/>
            <a:ext cx="10881361" cy="4614052"/>
          </a:xfrm>
        </p:spPr>
        <p:txBody>
          <a:bodyPr>
            <a:normAutofit/>
          </a:bodyPr>
          <a:lstStyle/>
          <a:p>
            <a:r>
              <a:rPr lang="en-US" sz="3600" dirty="0"/>
              <a:t>Given the set of positive and negative training instances, and an initial set of embedding vectors </a:t>
            </a:r>
          </a:p>
          <a:p>
            <a:r>
              <a:rPr lang="en-US" sz="3600" dirty="0"/>
              <a:t>The goal of learning is to adjust those word vectors such that we:</a:t>
            </a:r>
          </a:p>
          <a:p>
            <a:pPr lvl="1"/>
            <a:r>
              <a:rPr lang="en-US" b="1" dirty="0"/>
              <a:t>Maximize</a:t>
            </a:r>
            <a:r>
              <a:rPr lang="en-US" dirty="0"/>
              <a:t> the similarity of the </a:t>
            </a:r>
            <a:r>
              <a:rPr lang="en-US" dirty="0">
                <a:solidFill>
                  <a:srgbClr val="009900"/>
                </a:solidFill>
              </a:rPr>
              <a:t>target word</a:t>
            </a:r>
            <a:r>
              <a:rPr lang="en-US" dirty="0"/>
              <a:t>, </a:t>
            </a:r>
            <a:r>
              <a:rPr lang="en-US" dirty="0">
                <a:solidFill>
                  <a:srgbClr val="009900"/>
                </a:solidFill>
              </a:rPr>
              <a:t>context word</a:t>
            </a:r>
            <a:r>
              <a:rPr lang="en-US" dirty="0"/>
              <a:t> pairs (w , </a:t>
            </a:r>
            <a:r>
              <a:rPr lang="en-US" dirty="0" err="1"/>
              <a:t>c</a:t>
            </a:r>
            <a:r>
              <a:rPr lang="en-US" baseline="-25000" dirty="0" err="1"/>
              <a:t>pos</a:t>
            </a:r>
            <a:r>
              <a:rPr lang="en-US" dirty="0"/>
              <a:t>) drawn from the positive data</a:t>
            </a:r>
          </a:p>
          <a:p>
            <a:pPr lvl="1"/>
            <a:r>
              <a:rPr lang="en-US" b="1" dirty="0"/>
              <a:t>Minimize</a:t>
            </a:r>
            <a:r>
              <a:rPr lang="en-US" dirty="0"/>
              <a:t> the similarity of the (w , </a:t>
            </a:r>
            <a:r>
              <a:rPr lang="en-US" dirty="0" err="1"/>
              <a:t>c</a:t>
            </a:r>
            <a:r>
              <a:rPr lang="en-US" baseline="-25000" dirty="0" err="1"/>
              <a:t>neg</a:t>
            </a:r>
            <a:r>
              <a:rPr lang="en-US" dirty="0"/>
              <a:t>) pairs drawn from the negative data</a:t>
            </a:r>
            <a:r>
              <a:rPr lang="en-US" sz="3600" dirty="0"/>
              <a:t>. 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24000" y="6459539"/>
            <a:ext cx="1854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E1A785C-C965-5D40-AAFE-C6AFD50D11D0}" type="datetime1">
              <a:rPr lang="en-US" smtClean="0"/>
              <a:pPr>
                <a:defRPr/>
              </a:pPr>
              <a:t>1/13/21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83750" y="6459539"/>
            <a:ext cx="98425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3DD8BE-556E-3440-9013-11CC5588178D}" type="slidenum">
              <a:rPr lang="en-US" smtClean="0"/>
              <a:pPr>
                <a:defRPr/>
              </a:pPr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772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Loss function for one </a:t>
            </a:r>
            <a:r>
              <a:rPr lang="en-US" i="1" dirty="0"/>
              <a:t>w with </a:t>
            </a:r>
            <a:r>
              <a:rPr lang="en-US" i="1" dirty="0" err="1"/>
              <a:t>c</a:t>
            </a:r>
            <a:r>
              <a:rPr lang="en-US" i="1" baseline="-25000" dirty="0" err="1"/>
              <a:t>pos</a:t>
            </a:r>
            <a:r>
              <a:rPr lang="en-US" i="1" dirty="0"/>
              <a:t> , c</a:t>
            </a:r>
            <a:r>
              <a:rPr lang="en-US" i="1" baseline="-25000" dirty="0"/>
              <a:t>neg</a:t>
            </a:r>
            <a:r>
              <a:rPr lang="en-US" baseline="-25000" dirty="0"/>
              <a:t>1</a:t>
            </a:r>
            <a:r>
              <a:rPr lang="en-US" dirty="0"/>
              <a:t> ...</a:t>
            </a:r>
            <a:r>
              <a:rPr lang="en-US" i="1" dirty="0" err="1"/>
              <a:t>c</a:t>
            </a:r>
            <a:r>
              <a:rPr lang="en-US" i="1" baseline="-25000" dirty="0" err="1"/>
              <a:t>negk</a:t>
            </a:r>
            <a:r>
              <a:rPr lang="en-US" i="1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9" y="1219200"/>
            <a:ext cx="10088881" cy="4572000"/>
          </a:xfrm>
        </p:spPr>
        <p:txBody>
          <a:bodyPr>
            <a:normAutofit/>
          </a:bodyPr>
          <a:lstStyle/>
          <a:p>
            <a:r>
              <a:rPr lang="en-US" sz="2800" dirty="0"/>
              <a:t>Maximize the dot product of the word with the actual context words, and minimize the dot products of the word with the </a:t>
            </a:r>
            <a:r>
              <a:rPr lang="en-US" sz="2800" i="1" dirty="0"/>
              <a:t>k </a:t>
            </a:r>
            <a:r>
              <a:rPr lang="en-US" sz="2800" dirty="0"/>
              <a:t>negative sampled non-neighbor words. </a:t>
            </a:r>
            <a:endParaRPr lang="en-US" sz="2400" dirty="0"/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52612A-1B4A-614C-AAE0-F1340E78E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628681"/>
            <a:ext cx="7129423" cy="422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6513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the classifier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to learn?</a:t>
            </a:r>
          </a:p>
          <a:p>
            <a:pPr lvl="1"/>
            <a:r>
              <a:rPr lang="en-US" dirty="0"/>
              <a:t>Stochastic gradient descent!</a:t>
            </a:r>
          </a:p>
          <a:p>
            <a:endParaRPr lang="en-US" sz="3200" dirty="0"/>
          </a:p>
          <a:p>
            <a:r>
              <a:rPr lang="en-US" sz="3200" dirty="0"/>
              <a:t>We’ll adjust the word weights to</a:t>
            </a:r>
          </a:p>
          <a:p>
            <a:pPr lvl="1"/>
            <a:r>
              <a:rPr lang="en-US" sz="2800" dirty="0"/>
              <a:t>make the positive pairs more likely </a:t>
            </a:r>
          </a:p>
          <a:p>
            <a:pPr lvl="1"/>
            <a:r>
              <a:rPr lang="en-US" sz="2800" dirty="0"/>
              <a:t>and the negative pairs less likely, </a:t>
            </a:r>
          </a:p>
          <a:p>
            <a:pPr lvl="1"/>
            <a:r>
              <a:rPr lang="en-US" sz="2800" dirty="0"/>
              <a:t>over the entire training set.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0592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6520-9CF2-F946-A1B8-AF268B6A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of one step of gradient descent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0FC5CD-59D8-6347-8715-8800B9886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989" y="1447800"/>
            <a:ext cx="8812021" cy="5158510"/>
          </a:xfrm>
        </p:spPr>
      </p:pic>
    </p:spTree>
    <p:extLst>
      <p:ext uri="{BB962C8B-B14F-4D97-AF65-F5344CB8AC3E}">
        <p14:creationId xmlns:p14="http://schemas.microsoft.com/office/powerpoint/2010/main" val="326864948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5DAC-632E-2C44-8A24-3B1D0BEF0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derivatives of the loss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D05662-D579-834E-A48D-F3A40E0F1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686791"/>
            <a:ext cx="8980557" cy="3860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0C0019-287B-B143-8AB5-76E4AED15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35" y="1571898"/>
            <a:ext cx="1438835" cy="639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B0FAA9-2998-A944-A239-5F2A84B707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212189"/>
            <a:ext cx="67945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270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Words with similar meanings.  Not synonyms, but sharing some element of meaning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sz="2400" dirty="0">
              <a:latin typeface="Courier"/>
              <a:cs typeface="Courier"/>
            </a:endParaRP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car, bicycle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cow, horse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5049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56020-EF81-9842-BD7B-B93CB4A23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equation in SGD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5869D5-C247-3643-8339-9D87B256B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286000"/>
            <a:ext cx="10289466" cy="29518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0F4B20-85B3-9246-9CAA-1FA13C26A04B}"/>
              </a:ext>
            </a:extLst>
          </p:cNvPr>
          <p:cNvSpPr txBox="1"/>
          <p:nvPr/>
        </p:nvSpPr>
        <p:spPr>
          <a:xfrm>
            <a:off x="1045029" y="1698171"/>
            <a:ext cx="10181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Start with randomly </a:t>
            </a:r>
            <a:r>
              <a:rPr lang="en-US" sz="2400" dirty="0" err="1"/>
              <a:t>initiatized</a:t>
            </a:r>
            <a:r>
              <a:rPr lang="en-US" sz="2400" dirty="0"/>
              <a:t> C and W matrices, then incrementally do updates</a:t>
            </a:r>
          </a:p>
        </p:txBody>
      </p:sp>
    </p:spTree>
    <p:extLst>
      <p:ext uri="{BB962C8B-B14F-4D97-AF65-F5344CB8AC3E}">
        <p14:creationId xmlns:p14="http://schemas.microsoft.com/office/powerpoint/2010/main" val="313490339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40CCD-962A-C041-9A70-E2F395F5D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sets of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04A14-DC4C-6A4C-AD35-32D2AB76A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SGNS learns two sets of embeddings</a:t>
            </a:r>
          </a:p>
          <a:p>
            <a:r>
              <a:rPr lang="en-US" dirty="0"/>
              <a:t>		Target embeddings matrix W</a:t>
            </a:r>
          </a:p>
          <a:p>
            <a:r>
              <a:rPr lang="en-US" dirty="0"/>
              <a:t>		Context embedding matrix C </a:t>
            </a:r>
          </a:p>
          <a:p>
            <a:r>
              <a:rPr lang="en-US" dirty="0"/>
              <a:t>It's common to just add them together, representing word </a:t>
            </a:r>
            <a:r>
              <a:rPr lang="en-US" i="1" dirty="0" err="1"/>
              <a:t>i</a:t>
            </a:r>
            <a:r>
              <a:rPr lang="en-US" dirty="0"/>
              <a:t> as the vector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c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896843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09600"/>
            <a:ext cx="100584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Summary: How to learn word2vec (skip-gram)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52600"/>
            <a:ext cx="10789920" cy="5181600"/>
          </a:xfrm>
        </p:spPr>
        <p:txBody>
          <a:bodyPr>
            <a:noAutofit/>
          </a:bodyPr>
          <a:lstStyle/>
          <a:p>
            <a:r>
              <a:rPr lang="en-US" dirty="0"/>
              <a:t>Start with V random d-</a:t>
            </a:r>
            <a:r>
              <a:rPr lang="en-US" dirty="0" err="1"/>
              <a:t>dimentional</a:t>
            </a:r>
            <a:r>
              <a:rPr lang="en-US" dirty="0"/>
              <a:t> vectors as initial embeddings</a:t>
            </a:r>
          </a:p>
          <a:p>
            <a:r>
              <a:rPr lang="en-US" dirty="0"/>
              <a:t>Train a classifier based on embedding similarity</a:t>
            </a:r>
          </a:p>
          <a:p>
            <a:pPr marL="409575" lvl="1" indent="-173038"/>
            <a:r>
              <a:rPr lang="en-US" dirty="0"/>
              <a:t>Take a corpus and take pairs of words that co-occur as positive examples</a:t>
            </a:r>
          </a:p>
          <a:p>
            <a:pPr marL="409575" lvl="1" indent="-173038"/>
            <a:r>
              <a:rPr lang="en-US" dirty="0"/>
              <a:t>Take pairs of words that don't co-occur as negative examples</a:t>
            </a:r>
          </a:p>
          <a:p>
            <a:pPr marL="409575" lvl="1" indent="-173038"/>
            <a:r>
              <a:rPr lang="en-US" dirty="0"/>
              <a:t>Train the classifier to distinguish these by slowly adjusting all the </a:t>
            </a:r>
            <a:r>
              <a:rPr lang="en-US" dirty="0" err="1"/>
              <a:t>embeddings</a:t>
            </a:r>
            <a:r>
              <a:rPr lang="en-US" dirty="0"/>
              <a:t> to improve the classifier performance</a:t>
            </a:r>
          </a:p>
          <a:p>
            <a:pPr marL="409575" lvl="1" indent="-173038"/>
            <a:r>
              <a:rPr lang="en-US" dirty="0"/>
              <a:t>Throw away the classifier code and keep the </a:t>
            </a:r>
            <a:r>
              <a:rPr lang="en-US" dirty="0" err="1"/>
              <a:t>embeddings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7982063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Word2vec: Learning the embeddings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69928"/>
      </p:ext>
    </p:extLst>
  </p:cSld>
  <p:clrMapOvr>
    <a:masterClrMapping/>
  </p:clrMapOvr>
  <p:transition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Properties of Embeddings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47379"/>
      </p:ext>
    </p:extLst>
  </p:cSld>
  <p:clrMapOvr>
    <a:masterClrMapping/>
  </p:clrMapOvr>
  <p:transition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9603"/>
            <a:ext cx="11506200" cy="907196"/>
          </a:xfrm>
        </p:spPr>
        <p:txBody>
          <a:bodyPr>
            <a:normAutofit/>
          </a:bodyPr>
          <a:lstStyle/>
          <a:p>
            <a:r>
              <a:rPr lang="en-US" dirty="0"/>
              <a:t>The kinds of neighbors depend on window size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447800"/>
            <a:ext cx="11506200" cy="5105400"/>
          </a:xfrm>
        </p:spPr>
        <p:txBody>
          <a:bodyPr>
            <a:normAutofit/>
          </a:bodyPr>
          <a:lstStyle/>
          <a:p>
            <a:pPr marL="0" indent="0"/>
            <a:r>
              <a:rPr lang="en-US" b="1" dirty="0"/>
              <a:t>Large windows </a:t>
            </a:r>
            <a:r>
              <a:rPr lang="en-US" dirty="0"/>
              <a:t>(C= +/- 5)</a:t>
            </a:r>
            <a:r>
              <a:rPr lang="en-US" b="1" dirty="0"/>
              <a:t> </a:t>
            </a:r>
            <a:r>
              <a:rPr lang="en-US" dirty="0"/>
              <a:t>:  nearest words are related words in same semantic field</a:t>
            </a:r>
          </a:p>
          <a:p>
            <a:pPr marL="529153" lvl="1" indent="0"/>
            <a:r>
              <a:rPr lang="en-US" sz="3600" i="1" dirty="0"/>
              <a:t>Hogwarts</a:t>
            </a:r>
            <a:r>
              <a:rPr lang="en-US" sz="3600" dirty="0"/>
              <a:t> nearest neighbors are Harry Potter world:</a:t>
            </a:r>
          </a:p>
          <a:p>
            <a:pPr marL="677316" lvl="2" indent="0"/>
            <a:r>
              <a:rPr lang="en-US" sz="3600" i="1" dirty="0"/>
              <a:t>Dumbledore, Half-blood,  Malfoy</a:t>
            </a:r>
          </a:p>
          <a:p>
            <a:pPr marL="0" indent="0"/>
            <a:r>
              <a:rPr lang="en-US" b="1" dirty="0"/>
              <a:t>Small windows </a:t>
            </a:r>
            <a:r>
              <a:rPr lang="en-US" dirty="0"/>
              <a:t>(C= +/- 2)</a:t>
            </a:r>
            <a:r>
              <a:rPr lang="en-US" b="1" dirty="0"/>
              <a:t> </a:t>
            </a:r>
            <a:r>
              <a:rPr lang="en-US" dirty="0"/>
              <a:t>: nearest words are similar nouns, words in same taxonomy</a:t>
            </a:r>
          </a:p>
          <a:p>
            <a:pPr marL="529153" lvl="1" indent="0"/>
            <a:r>
              <a:rPr lang="en-US" sz="3600" i="1" dirty="0"/>
              <a:t>Hogwarts</a:t>
            </a:r>
            <a:r>
              <a:rPr lang="en-US" sz="3600" dirty="0"/>
              <a:t> nearest neighbors are other fictional schools</a:t>
            </a:r>
          </a:p>
          <a:p>
            <a:pPr marL="677316" lvl="2" indent="0"/>
            <a:r>
              <a:rPr lang="en-US" sz="3600" i="1" dirty="0"/>
              <a:t>Sunnydale, </a:t>
            </a:r>
            <a:r>
              <a:rPr lang="en-US" sz="3600" i="1" dirty="0" err="1"/>
              <a:t>Evernight</a:t>
            </a:r>
            <a:r>
              <a:rPr lang="en-US" sz="3600" i="1" dirty="0"/>
              <a:t>, </a:t>
            </a:r>
            <a:r>
              <a:rPr lang="en-US" sz="3600" i="1" dirty="0" err="1"/>
              <a:t>Blandings</a:t>
            </a:r>
            <a:endParaRPr lang="en-US" sz="3600" i="1" dirty="0"/>
          </a:p>
          <a:p>
            <a:pPr marL="0" indent="0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2135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223A3C-66DB-4145-B0E5-BAEF58CEB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3581400"/>
            <a:ext cx="5590761" cy="317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D8C4A0-9B51-EF42-8C13-00CE50E5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Analogical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10CC3-F51F-E94A-A0D8-9DE664234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295400"/>
            <a:ext cx="10942320" cy="4572000"/>
          </a:xfrm>
        </p:spPr>
        <p:txBody>
          <a:bodyPr>
            <a:normAutofit/>
          </a:bodyPr>
          <a:lstStyle/>
          <a:p>
            <a:r>
              <a:rPr lang="en-US" dirty="0"/>
              <a:t>The classic parallelogram model of analogical reasoning </a:t>
            </a:r>
            <a:r>
              <a:rPr lang="en-US" sz="3200" dirty="0"/>
              <a:t>(</a:t>
            </a:r>
            <a:r>
              <a:rPr lang="en-US" sz="3200" dirty="0" err="1"/>
              <a:t>Rumelhart</a:t>
            </a:r>
            <a:r>
              <a:rPr lang="en-US" sz="3200" dirty="0"/>
              <a:t> and Abrahamson 1973)</a:t>
            </a:r>
          </a:p>
          <a:p>
            <a:r>
              <a:rPr lang="en-US" dirty="0"/>
              <a:t>To solve: </a:t>
            </a:r>
            <a:r>
              <a:rPr lang="en-US" i="1" dirty="0"/>
              <a:t>"apple is to tree as grape is to  _____"</a:t>
            </a:r>
          </a:p>
          <a:p>
            <a:r>
              <a:rPr lang="en-US" i="1" dirty="0"/>
              <a:t>Add apple – tree  to grape to get </a:t>
            </a:r>
            <a:r>
              <a:rPr lang="en-US" i="1" dirty="0">
                <a:solidFill>
                  <a:srgbClr val="0000FF"/>
                </a:solidFill>
              </a:rPr>
              <a:t>vine</a:t>
            </a:r>
            <a:endParaRPr lang="en-US" dirty="0">
              <a:solidFill>
                <a:srgbClr val="0000FF"/>
              </a:solidFill>
            </a:endParaRP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B2B063D-D754-2A48-8631-F5BFD4C6C287}"/>
              </a:ext>
            </a:extLst>
          </p:cNvPr>
          <p:cNvCxnSpPr>
            <a:cxnSpLocks/>
          </p:cNvCxnSpPr>
          <p:nvPr/>
        </p:nvCxnSpPr>
        <p:spPr>
          <a:xfrm>
            <a:off x="3352800" y="3200400"/>
            <a:ext cx="990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F3414DA-B18C-3149-8AE7-FF01F624231A}"/>
              </a:ext>
            </a:extLst>
          </p:cNvPr>
          <p:cNvCxnSpPr>
            <a:cxnSpLocks/>
          </p:cNvCxnSpPr>
          <p:nvPr/>
        </p:nvCxnSpPr>
        <p:spPr>
          <a:xfrm>
            <a:off x="2133600" y="3200400"/>
            <a:ext cx="990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E364B3-564F-6543-9E9A-7D534C896703}"/>
              </a:ext>
            </a:extLst>
          </p:cNvPr>
          <p:cNvCxnSpPr>
            <a:cxnSpLocks/>
          </p:cNvCxnSpPr>
          <p:nvPr/>
        </p:nvCxnSpPr>
        <p:spPr>
          <a:xfrm>
            <a:off x="5105400" y="3200400"/>
            <a:ext cx="990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E3B203E-1943-5E46-843F-69D67ACAD357}"/>
              </a:ext>
            </a:extLst>
          </p:cNvPr>
          <p:cNvCxnSpPr>
            <a:cxnSpLocks/>
          </p:cNvCxnSpPr>
          <p:nvPr/>
        </p:nvCxnSpPr>
        <p:spPr>
          <a:xfrm>
            <a:off x="7467600" y="3200400"/>
            <a:ext cx="8382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57681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9D33F-B6E2-4E45-8C96-3CFB70EE3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Analogical relations via parallelogram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3CDE0-FD89-0E4D-85ED-A4C200743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600200"/>
            <a:ext cx="10637519" cy="4572000"/>
          </a:xfrm>
        </p:spPr>
        <p:txBody>
          <a:bodyPr/>
          <a:lstStyle/>
          <a:p>
            <a:r>
              <a:rPr lang="en-US" dirty="0"/>
              <a:t>The parallelogram method can solve analogies with both sparse and dense embeddings (Turney and Littman 2005, 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/>
              <a:t>		king – man + woman is close to queen</a:t>
            </a:r>
          </a:p>
          <a:p>
            <a:r>
              <a:rPr lang="en-US" dirty="0"/>
              <a:t>		Paris – France + Italy is close to Rome</a:t>
            </a:r>
          </a:p>
          <a:p>
            <a:r>
              <a:rPr lang="en-US" dirty="0"/>
              <a:t>For a problem </a:t>
            </a:r>
            <a:r>
              <a:rPr lang="en-US" dirty="0" err="1"/>
              <a:t>a:a</a:t>
            </a:r>
            <a:r>
              <a:rPr lang="en-US" dirty="0"/>
              <a:t>*::</a:t>
            </a:r>
            <a:r>
              <a:rPr lang="en-US" dirty="0" err="1"/>
              <a:t>b:b</a:t>
            </a:r>
            <a:r>
              <a:rPr lang="en-US" dirty="0"/>
              <a:t>*, the parallelogram method is:</a:t>
            </a:r>
          </a:p>
          <a:p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B052C01-0AD3-1149-BDA7-088E1D5704DC}"/>
              </a:ext>
            </a:extLst>
          </p:cNvPr>
          <p:cNvCxnSpPr>
            <a:cxnSpLocks/>
          </p:cNvCxnSpPr>
          <p:nvPr/>
        </p:nvCxnSpPr>
        <p:spPr>
          <a:xfrm>
            <a:off x="1981200" y="3352800"/>
            <a:ext cx="990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0D0510-8AB1-474C-975A-F61B66904837}"/>
              </a:ext>
            </a:extLst>
          </p:cNvPr>
          <p:cNvCxnSpPr>
            <a:cxnSpLocks/>
          </p:cNvCxnSpPr>
          <p:nvPr/>
        </p:nvCxnSpPr>
        <p:spPr>
          <a:xfrm>
            <a:off x="3276600" y="3352800"/>
            <a:ext cx="9906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1A3E87-88C6-8D4C-87C6-65EAF26AFA22}"/>
              </a:ext>
            </a:extLst>
          </p:cNvPr>
          <p:cNvCxnSpPr>
            <a:cxnSpLocks/>
          </p:cNvCxnSpPr>
          <p:nvPr/>
        </p:nvCxnSpPr>
        <p:spPr>
          <a:xfrm>
            <a:off x="4648200" y="3352800"/>
            <a:ext cx="1295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30D022F-8760-EB40-AE0E-8FDDB423F44F}"/>
              </a:ext>
            </a:extLst>
          </p:cNvPr>
          <p:cNvCxnSpPr>
            <a:cxnSpLocks/>
          </p:cNvCxnSpPr>
          <p:nvPr/>
        </p:nvCxnSpPr>
        <p:spPr>
          <a:xfrm>
            <a:off x="8001000" y="3352800"/>
            <a:ext cx="1295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61DF6E-D800-5A44-B0E0-FE7D9038D70C}"/>
              </a:ext>
            </a:extLst>
          </p:cNvPr>
          <p:cNvCxnSpPr>
            <a:cxnSpLocks/>
          </p:cNvCxnSpPr>
          <p:nvPr/>
        </p:nvCxnSpPr>
        <p:spPr>
          <a:xfrm>
            <a:off x="3352800" y="4038600"/>
            <a:ext cx="1295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DBC62D1-0398-2A4F-91F1-E7202780A75D}"/>
              </a:ext>
            </a:extLst>
          </p:cNvPr>
          <p:cNvCxnSpPr>
            <a:cxnSpLocks/>
          </p:cNvCxnSpPr>
          <p:nvPr/>
        </p:nvCxnSpPr>
        <p:spPr>
          <a:xfrm>
            <a:off x="1981200" y="4038600"/>
            <a:ext cx="914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C11D68B-6705-A045-ACDC-4A02763B48AC}"/>
              </a:ext>
            </a:extLst>
          </p:cNvPr>
          <p:cNvCxnSpPr>
            <a:cxnSpLocks/>
          </p:cNvCxnSpPr>
          <p:nvPr/>
        </p:nvCxnSpPr>
        <p:spPr>
          <a:xfrm>
            <a:off x="5029200" y="4038600"/>
            <a:ext cx="914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337EC60-DD9C-D34A-9A2B-89D02414EE3E}"/>
              </a:ext>
            </a:extLst>
          </p:cNvPr>
          <p:cNvCxnSpPr>
            <a:cxnSpLocks/>
          </p:cNvCxnSpPr>
          <p:nvPr/>
        </p:nvCxnSpPr>
        <p:spPr>
          <a:xfrm>
            <a:off x="8077200" y="4038600"/>
            <a:ext cx="914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564B8606-E097-1E40-8540-1D10F8638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534359"/>
            <a:ext cx="6928427" cy="9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6415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570" y="122453"/>
            <a:ext cx="8691030" cy="673554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FE9A66-E187-374C-8854-E42D40FCD026}"/>
              </a:ext>
            </a:extLst>
          </p:cNvPr>
          <p:cNvSpPr txBox="1"/>
          <p:nvPr/>
        </p:nvSpPr>
        <p:spPr>
          <a:xfrm>
            <a:off x="1676401" y="246390"/>
            <a:ext cx="5495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Structure in </a:t>
            </a:r>
            <a:r>
              <a:rPr lang="en-US" sz="2800" dirty="0" err="1"/>
              <a:t>GloVE</a:t>
            </a:r>
            <a:r>
              <a:rPr lang="en-US" sz="2800" dirty="0"/>
              <a:t> Embedding space</a:t>
            </a:r>
          </a:p>
        </p:txBody>
      </p:sp>
    </p:spTree>
    <p:extLst>
      <p:ext uri="{BB962C8B-B14F-4D97-AF65-F5344CB8AC3E}">
        <p14:creationId xmlns:p14="http://schemas.microsoft.com/office/powerpoint/2010/main" val="336670233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122D-22B3-4E47-AE4C-26238DF03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 with the parallelogram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5AFBD-1221-3C4C-9B75-33ABFDB24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only seems to work for frequent words, small distances and certain relations (relating countries to capitals, or parts of speech), but not others. (</a:t>
            </a:r>
            <a:r>
              <a:rPr lang="en-US" dirty="0" err="1"/>
              <a:t>Linzen</a:t>
            </a:r>
            <a:r>
              <a:rPr lang="en-US" dirty="0"/>
              <a:t> 2016, </a:t>
            </a:r>
            <a:r>
              <a:rPr lang="en-US" dirty="0" err="1"/>
              <a:t>Gladkova</a:t>
            </a:r>
            <a:r>
              <a:rPr lang="en-US" dirty="0"/>
              <a:t> et al. 2016, </a:t>
            </a:r>
            <a:r>
              <a:rPr lang="en-US" dirty="0" err="1"/>
              <a:t>Ethayarajh</a:t>
            </a:r>
            <a:r>
              <a:rPr lang="en-US" dirty="0"/>
              <a:t> et al. 2019a) </a:t>
            </a:r>
          </a:p>
          <a:p>
            <a:endParaRPr lang="en-US" dirty="0"/>
          </a:p>
          <a:p>
            <a:r>
              <a:rPr lang="en-US" dirty="0"/>
              <a:t>Understanding analogy is an open area of research (Peterson et al. 2020)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01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83F85-09BA-164B-8C1A-C230ABE4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humans how similar 2 words are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5544A2-008D-E345-808D-5AE802E8E6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1688062"/>
              </p:ext>
            </p:extLst>
          </p:nvPr>
        </p:nvGraphicFramePr>
        <p:xfrm>
          <a:off x="2971801" y="1846262"/>
          <a:ext cx="6918325" cy="3941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125">
                  <a:extLst>
                    <a:ext uri="{9D8B030D-6E8A-4147-A177-3AD203B41FA5}">
                      <a16:colId xmlns:a16="http://schemas.microsoft.com/office/drawing/2014/main" val="406917263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21378641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592160975"/>
                    </a:ext>
                  </a:extLst>
                </a:gridCol>
              </a:tblGrid>
              <a:tr h="466990">
                <a:tc>
                  <a:txBody>
                    <a:bodyPr/>
                    <a:lstStyle/>
                    <a:p>
                      <a:r>
                        <a:rPr lang="en-US" sz="2400" dirty="0"/>
                        <a:t>word1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word2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similarity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492860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vanish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disappear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8428773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obey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566929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belief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impression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5.95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2151455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muscle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bone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697757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modest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flexible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53346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agreement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584449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CDD254D-28BE-7E43-89B0-7BDDC061A516}"/>
              </a:ext>
            </a:extLst>
          </p:cNvPr>
          <p:cNvSpPr txBox="1"/>
          <p:nvPr/>
        </p:nvSpPr>
        <p:spPr>
          <a:xfrm>
            <a:off x="4038600" y="6248400"/>
            <a:ext cx="364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SimLex-999 dataset (Hill et al., 2015) </a:t>
            </a:r>
          </a:p>
        </p:txBody>
      </p:sp>
    </p:spTree>
    <p:extLst>
      <p:ext uri="{BB962C8B-B14F-4D97-AF65-F5344CB8AC3E}">
        <p14:creationId xmlns:p14="http://schemas.microsoft.com/office/powerpoint/2010/main" val="228214913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ordpaths-fi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99819"/>
            <a:ext cx="11626184" cy="401339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/>
          <p:cNvSpPr txBox="1"/>
          <p:nvPr/>
        </p:nvSpPr>
        <p:spPr>
          <a:xfrm>
            <a:off x="692529" y="1209802"/>
            <a:ext cx="12983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Train embeddings on different decades of historical text to see meanings shift</a:t>
            </a:r>
          </a:p>
        </p:txBody>
      </p:sp>
      <p:sp>
        <p:nvSpPr>
          <p:cNvPr id="6" name="Shape 168"/>
          <p:cNvSpPr/>
          <p:nvPr/>
        </p:nvSpPr>
        <p:spPr>
          <a:xfrm>
            <a:off x="3352800" y="1850648"/>
            <a:ext cx="4700710" cy="349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400"/>
            </a:lvl1pPr>
          </a:lstStyle>
          <a:p>
            <a:r>
              <a:rPr lang="en-US" sz="1800" dirty="0"/>
              <a:t>~30 million books, 1850-1990, Google Books data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FA1DC49-64D4-4C4E-B832-E505ED483AC1}"/>
              </a:ext>
            </a:extLst>
          </p:cNvPr>
          <p:cNvSpPr txBox="1">
            <a:spLocks/>
          </p:cNvSpPr>
          <p:nvPr/>
        </p:nvSpPr>
        <p:spPr bwMode="auto">
          <a:xfrm>
            <a:off x="2044778" y="304801"/>
            <a:ext cx="8066207" cy="61280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 fontScale="90000" lnSpcReduction="100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0" baseline="0">
                <a:solidFill>
                  <a:schemeClr val="tx1"/>
                </a:solidFill>
                <a:latin typeface="+mj-lt"/>
                <a:ea typeface="ＭＳ Ｐゴシック" pitchFamily="-65" charset="-128"/>
                <a:cs typeface="ＭＳ Ｐゴシック" pitchFamily="-65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9pPr>
          </a:lstStyle>
          <a:p>
            <a:endParaRPr lang="en-US" kern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26283A-13B7-8546-8996-313DB207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72993"/>
            <a:ext cx="113538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Embeddings as a window onto historical semantics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3A6D57-67F4-B74D-A761-954DE61AE88F}"/>
              </a:ext>
            </a:extLst>
          </p:cNvPr>
          <p:cNvSpPr/>
          <p:nvPr/>
        </p:nvSpPr>
        <p:spPr>
          <a:xfrm>
            <a:off x="1892377" y="6211669"/>
            <a:ext cx="9918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William L. Hamilton, Jure </a:t>
            </a:r>
            <a:r>
              <a:rPr lang="en-US" dirty="0" err="1"/>
              <a:t>Leskovec</a:t>
            </a:r>
            <a:r>
              <a:rPr lang="en-US" dirty="0"/>
              <a:t>, and Dan Jurafsky. 2016. Diachronic Word Embeddings Reveal Statistical Laws of Semantic Change. Proceedings of ACL.</a:t>
            </a:r>
          </a:p>
        </p:txBody>
      </p:sp>
    </p:spTree>
    <p:extLst>
      <p:ext uri="{BB962C8B-B14F-4D97-AF65-F5344CB8AC3E}">
        <p14:creationId xmlns:p14="http://schemas.microsoft.com/office/powerpoint/2010/main" val="100413699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6605"/>
            <a:ext cx="8976360" cy="703996"/>
          </a:xfrm>
        </p:spPr>
        <p:txBody>
          <a:bodyPr>
            <a:normAutofit fontScale="90000"/>
          </a:bodyPr>
          <a:lstStyle/>
          <a:p>
            <a:r>
              <a:rPr lang="en-US" dirty="0"/>
              <a:t>Embeddings reflect cultural bias!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2209800"/>
            <a:ext cx="9296400" cy="4023360"/>
          </a:xfrm>
        </p:spPr>
        <p:txBody>
          <a:bodyPr>
            <a:normAutofit/>
          </a:bodyPr>
          <a:lstStyle/>
          <a:p>
            <a:r>
              <a:rPr lang="en-US" sz="3200" dirty="0"/>
              <a:t>Ask </a:t>
            </a:r>
            <a:r>
              <a:rPr lang="en-US" dirty="0"/>
              <a:t>“Paris : France :: Tokyo : x” </a:t>
            </a:r>
          </a:p>
          <a:p>
            <a:pPr lvl="1"/>
            <a:r>
              <a:rPr lang="en-US" sz="2800" dirty="0"/>
              <a:t>x = Japan</a:t>
            </a:r>
          </a:p>
          <a:p>
            <a:r>
              <a:rPr lang="en-US" sz="3200" dirty="0"/>
              <a:t>Ask </a:t>
            </a:r>
            <a:r>
              <a:rPr lang="en-US" dirty="0"/>
              <a:t>“father : doctor :: mother : x” </a:t>
            </a:r>
          </a:p>
          <a:p>
            <a:pPr lvl="1"/>
            <a:r>
              <a:rPr lang="en-US" sz="2800" dirty="0"/>
              <a:t>x = nurse</a:t>
            </a:r>
          </a:p>
          <a:p>
            <a:r>
              <a:rPr lang="en-US" sz="3200" dirty="0"/>
              <a:t>Ask “man : computer programmer :: woman : x” </a:t>
            </a:r>
          </a:p>
          <a:p>
            <a:pPr lvl="1"/>
            <a:r>
              <a:rPr lang="en-US" sz="2800" dirty="0"/>
              <a:t>x = homemaker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0" y="12059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Bolukbasi</a:t>
            </a:r>
            <a:r>
              <a:rPr lang="en-US" sz="1600" dirty="0"/>
              <a:t>, </a:t>
            </a:r>
            <a:r>
              <a:rPr lang="en-US" sz="1600" dirty="0" err="1"/>
              <a:t>Tolga</a:t>
            </a:r>
            <a:r>
              <a:rPr lang="en-US" sz="1600" dirty="0"/>
              <a:t>, Kai-Wei Chang, James Y. Zou, </a:t>
            </a:r>
            <a:r>
              <a:rPr lang="en-US" sz="1600" dirty="0" err="1"/>
              <a:t>Venkatesh</a:t>
            </a:r>
            <a:r>
              <a:rPr lang="en-US" sz="1600" dirty="0"/>
              <a:t> </a:t>
            </a:r>
            <a:r>
              <a:rPr lang="en-US" sz="1600" dirty="0" err="1"/>
              <a:t>Saligrama</a:t>
            </a:r>
            <a:r>
              <a:rPr lang="en-US" sz="1600" dirty="0"/>
              <a:t>, and Adam T. </a:t>
            </a:r>
            <a:r>
              <a:rPr lang="en-US" sz="1600" dirty="0" err="1"/>
              <a:t>Kalai</a:t>
            </a:r>
            <a:r>
              <a:rPr lang="en-US" sz="1600" dirty="0"/>
              <a:t>. "Man is to computer programmer as woman is to homemaker? debiasing word embeddings." In </a:t>
            </a:r>
            <a:r>
              <a:rPr lang="en-US" sz="1600" i="1" dirty="0" err="1"/>
              <a:t>NeurIPS</a:t>
            </a:r>
            <a:r>
              <a:rPr lang="en-US" sz="1600" dirty="0"/>
              <a:t>, pp. 4349-4357. 2016.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67B3D3-17F5-5044-903F-379FDAC78D5A}"/>
              </a:ext>
            </a:extLst>
          </p:cNvPr>
          <p:cNvSpPr txBox="1"/>
          <p:nvPr/>
        </p:nvSpPr>
        <p:spPr>
          <a:xfrm>
            <a:off x="762000" y="5646003"/>
            <a:ext cx="1066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Algorithms that use embeddings as part of e.g., hiring searches for programmers, might lead to bias in hiring</a:t>
            </a:r>
          </a:p>
        </p:txBody>
      </p:sp>
    </p:spTree>
    <p:extLst>
      <p:ext uri="{BB962C8B-B14F-4D97-AF65-F5344CB8AC3E}">
        <p14:creationId xmlns:p14="http://schemas.microsoft.com/office/powerpoint/2010/main" val="229492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00" y="-381000"/>
            <a:ext cx="11671300" cy="1285875"/>
          </a:xfrm>
        </p:spPr>
        <p:txBody>
          <a:bodyPr>
            <a:normAutofit fontScale="90000"/>
          </a:bodyPr>
          <a:lstStyle/>
          <a:p>
            <a:r>
              <a:rPr lang="en-US" dirty="0"/>
              <a:t>Historical embedding as a tool to study cultural biases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21E850-0D18-5847-98F3-8D40E5E05DEA}"/>
              </a:ext>
            </a:extLst>
          </p:cNvPr>
          <p:cNvSpPr/>
          <p:nvPr/>
        </p:nvSpPr>
        <p:spPr>
          <a:xfrm>
            <a:off x="914400" y="1828800"/>
            <a:ext cx="10972799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Compute a </a:t>
            </a:r>
            <a:r>
              <a:rPr lang="en-US" sz="3200" b="1" dirty="0"/>
              <a:t>gender or ethnic bias </a:t>
            </a:r>
            <a:r>
              <a:rPr lang="en-US" sz="3200" dirty="0"/>
              <a:t>for each adjective: e.g., how much closer the adjective is to "woman" synonyms than "man" synonyms, or names of particular ethnicities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Embeddings for </a:t>
            </a:r>
            <a:r>
              <a:rPr lang="en-US" sz="3200" b="1" dirty="0"/>
              <a:t>competence</a:t>
            </a:r>
            <a:r>
              <a:rPr lang="en-US" sz="3200" dirty="0"/>
              <a:t> adjective (</a:t>
            </a:r>
            <a:r>
              <a:rPr lang="en-US" sz="3200" i="1" dirty="0"/>
              <a:t>smart, wise, brilliant, resourceful, thoughtful, logical) </a:t>
            </a:r>
            <a:r>
              <a:rPr lang="en-US" sz="3200" dirty="0"/>
              <a:t>are biased toward men, a bias slowly decreasing 1960-1990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Embeddings for </a:t>
            </a:r>
            <a:r>
              <a:rPr lang="en-US" sz="3200" b="1" dirty="0"/>
              <a:t>dehumanizing</a:t>
            </a:r>
            <a:r>
              <a:rPr lang="en-US" sz="3200" dirty="0"/>
              <a:t> adjectives (barbaric, monstrous, bizarre)  were biased toward Asians in the 1930s, bias decreasing over the 20</a:t>
            </a:r>
            <a:r>
              <a:rPr lang="en-US" sz="3200" baseline="30000" dirty="0"/>
              <a:t>th</a:t>
            </a:r>
            <a:r>
              <a:rPr lang="en-US" sz="3200" dirty="0"/>
              <a:t> century.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These match the results of old surveys done in the 1930s</a:t>
            </a:r>
          </a:p>
          <a:p>
            <a:pPr lvl="1"/>
            <a:endParaRPr lang="en-US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58FEAB-DF13-3447-A477-11CEEA826135}"/>
              </a:ext>
            </a:extLst>
          </p:cNvPr>
          <p:cNvSpPr/>
          <p:nvPr/>
        </p:nvSpPr>
        <p:spPr>
          <a:xfrm>
            <a:off x="1848432" y="1004926"/>
            <a:ext cx="1033086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Garg, N., </a:t>
            </a:r>
            <a:r>
              <a:rPr lang="en-US" sz="15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Schiebinger</a:t>
            </a:r>
            <a:r>
              <a:rPr lang="en-US" sz="15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L., Jurafsky, D., and Zou, J. (2018). Word embeddings quantify 100 years of gender and ethnic stereotypes. Proceedings of the National Academy of Sciences 115(16), E3635–E3644.</a:t>
            </a:r>
          </a:p>
        </p:txBody>
      </p:sp>
    </p:spTree>
    <p:extLst>
      <p:ext uri="{BB962C8B-B14F-4D97-AF65-F5344CB8AC3E}">
        <p14:creationId xmlns:p14="http://schemas.microsoft.com/office/powerpoint/2010/main" val="169085206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Properties of Embeddings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72923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2346960" y="286605"/>
            <a:ext cx="7543800" cy="780196"/>
          </a:xfrm>
        </p:spPr>
        <p:txBody>
          <a:bodyPr/>
          <a:lstStyle/>
          <a:p>
            <a:r>
              <a:rPr lang="en-US" dirty="0"/>
              <a:t>Relation: Word relatedness</a:t>
            </a:r>
          </a:p>
        </p:txBody>
      </p:sp>
      <p:sp>
        <p:nvSpPr>
          <p:cNvPr id="82947" name="Rectangle 102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Also called "word association"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Words can be related in any way, perhaps via a semantic frame or field</a:t>
            </a:r>
            <a:endParaRPr lang="en-US" sz="3200" b="1" dirty="0"/>
          </a:p>
          <a:p>
            <a:pPr lvl="2">
              <a:lnSpc>
                <a:spcPct val="90000"/>
              </a:lnSpc>
            </a:pPr>
            <a:endParaRPr lang="en-US" sz="2800" dirty="0">
              <a:latin typeface="Courier"/>
              <a:cs typeface="Courier"/>
            </a:endParaRP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bicycle</a:t>
            </a:r>
            <a:r>
              <a:rPr lang="en-US" sz="2800" dirty="0"/>
              <a:t>:    </a:t>
            </a:r>
            <a:r>
              <a:rPr lang="en-US" sz="2800" b="1" dirty="0"/>
              <a:t>similar</a:t>
            </a: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gasoline</a:t>
            </a:r>
            <a:r>
              <a:rPr lang="en-US" sz="2800" dirty="0"/>
              <a:t>:   </a:t>
            </a:r>
            <a:r>
              <a:rPr lang="en-US" sz="2800" b="1" dirty="0"/>
              <a:t>related</a:t>
            </a:r>
            <a:r>
              <a:rPr lang="en-US" sz="2800" dirty="0"/>
              <a:t>, not similar</a:t>
            </a:r>
          </a:p>
        </p:txBody>
      </p:sp>
    </p:spTree>
    <p:extLst>
      <p:ext uri="{BB962C8B-B14F-4D97-AF65-F5344CB8AC3E}">
        <p14:creationId xmlns:p14="http://schemas.microsoft.com/office/powerpoint/2010/main" val="1010398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7B46D-E5D5-824F-B603-A61C517E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6605"/>
            <a:ext cx="8823960" cy="932596"/>
          </a:xfrm>
        </p:spPr>
        <p:txBody>
          <a:bodyPr/>
          <a:lstStyle/>
          <a:p>
            <a:r>
              <a:rPr lang="en-US" dirty="0"/>
              <a:t>Semantic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6519E-6C4A-B147-A367-F9B7C4EE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45734"/>
            <a:ext cx="10363200" cy="455506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Words that </a:t>
            </a:r>
          </a:p>
          <a:p>
            <a:pPr lvl="1"/>
            <a:r>
              <a:rPr lang="en-US" sz="3200" dirty="0"/>
              <a:t>cover a particular semantic domain </a:t>
            </a:r>
          </a:p>
          <a:p>
            <a:pPr lvl="1"/>
            <a:r>
              <a:rPr lang="en-US" sz="3200" dirty="0"/>
              <a:t>bear structured relations with each other. </a:t>
            </a:r>
          </a:p>
          <a:p>
            <a:pPr lvl="1"/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hospitals</a:t>
            </a:r>
          </a:p>
          <a:p>
            <a:pPr marL="292608" lvl="1" indent="0">
              <a:buNone/>
            </a:pPr>
            <a:r>
              <a:rPr lang="en-US" sz="3200" i="1" dirty="0"/>
              <a:t>	surgeon</a:t>
            </a:r>
            <a:r>
              <a:rPr lang="en-US" sz="3200" dirty="0"/>
              <a:t>, </a:t>
            </a:r>
            <a:r>
              <a:rPr lang="en-US" sz="3200" i="1" dirty="0"/>
              <a:t>scalpel</a:t>
            </a:r>
            <a:r>
              <a:rPr lang="en-US" sz="3200" dirty="0"/>
              <a:t>, </a:t>
            </a:r>
            <a:r>
              <a:rPr lang="en-US" sz="3200" i="1" dirty="0"/>
              <a:t>nurse</a:t>
            </a:r>
            <a:r>
              <a:rPr lang="en-US" sz="3200" dirty="0"/>
              <a:t>, </a:t>
            </a:r>
            <a:r>
              <a:rPr lang="en-US" sz="3200" i="1" dirty="0" err="1"/>
              <a:t>anaesthetic</a:t>
            </a:r>
            <a:r>
              <a:rPr lang="en-US" sz="3200" dirty="0"/>
              <a:t>, </a:t>
            </a:r>
            <a:r>
              <a:rPr lang="en-US" sz="3200" i="1" dirty="0"/>
              <a:t>hospital</a:t>
            </a:r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restaurants</a:t>
            </a:r>
            <a:r>
              <a:rPr lang="en-US" sz="3200" dirty="0"/>
              <a:t> </a:t>
            </a:r>
          </a:p>
          <a:p>
            <a:pPr marL="292608" lvl="1" indent="0">
              <a:buNone/>
            </a:pPr>
            <a:r>
              <a:rPr lang="en-US" sz="3200" i="1" dirty="0"/>
              <a:t>	waiter</a:t>
            </a:r>
            <a:r>
              <a:rPr lang="en-US" sz="3200" dirty="0"/>
              <a:t>, </a:t>
            </a:r>
            <a:r>
              <a:rPr lang="en-US" sz="3200" i="1" dirty="0"/>
              <a:t>menu</a:t>
            </a:r>
            <a:r>
              <a:rPr lang="en-US" sz="3200" dirty="0"/>
              <a:t>, </a:t>
            </a:r>
            <a:r>
              <a:rPr lang="en-US" sz="3200" i="1" dirty="0"/>
              <a:t>plate</a:t>
            </a:r>
            <a:r>
              <a:rPr lang="en-US" sz="3200" dirty="0"/>
              <a:t>, </a:t>
            </a:r>
            <a:r>
              <a:rPr lang="en-US" sz="3200" i="1" dirty="0"/>
              <a:t>food</a:t>
            </a:r>
            <a:r>
              <a:rPr lang="en-US" sz="3200" dirty="0"/>
              <a:t>, </a:t>
            </a:r>
            <a:r>
              <a:rPr lang="en-US" sz="3200" i="1" dirty="0"/>
              <a:t>menu,</a:t>
            </a:r>
            <a:r>
              <a:rPr lang="en-US" sz="3200" dirty="0"/>
              <a:t> </a:t>
            </a:r>
            <a:r>
              <a:rPr lang="en-US" sz="3200" i="1" dirty="0"/>
              <a:t>chef</a:t>
            </a:r>
            <a:r>
              <a:rPr lang="en-US" sz="3200" dirty="0"/>
              <a:t> </a:t>
            </a:r>
          </a:p>
          <a:p>
            <a:pPr marL="292608" lvl="1" indent="0">
              <a:buNone/>
            </a:pPr>
            <a:r>
              <a:rPr lang="en-US" sz="3200" b="1" dirty="0"/>
              <a:t>houses</a:t>
            </a:r>
          </a:p>
          <a:p>
            <a:pPr marL="292608" lvl="1" indent="0">
              <a:buNone/>
            </a:pPr>
            <a:r>
              <a:rPr lang="en-US" sz="3200" i="1" dirty="0"/>
              <a:t>	door</a:t>
            </a:r>
            <a:r>
              <a:rPr lang="en-US" sz="3200" dirty="0"/>
              <a:t>, </a:t>
            </a:r>
            <a:r>
              <a:rPr lang="en-US" sz="3200" i="1" dirty="0"/>
              <a:t>roof</a:t>
            </a:r>
            <a:r>
              <a:rPr lang="en-US" sz="3200" dirty="0"/>
              <a:t>, </a:t>
            </a:r>
            <a:r>
              <a:rPr lang="en-US" sz="3200" i="1" dirty="0"/>
              <a:t>kitchen</a:t>
            </a:r>
            <a:r>
              <a:rPr lang="en-US" sz="3200" dirty="0"/>
              <a:t>, </a:t>
            </a:r>
            <a:r>
              <a:rPr lang="en-US" sz="3200" i="1" dirty="0"/>
              <a:t>family</a:t>
            </a:r>
            <a:r>
              <a:rPr lang="en-US" sz="3200" dirty="0"/>
              <a:t>, </a:t>
            </a:r>
            <a:r>
              <a:rPr lang="en-US" sz="3200" i="1" dirty="0"/>
              <a:t>bed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221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286605"/>
            <a:ext cx="8747760" cy="780195"/>
          </a:xfrm>
        </p:spPr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Antonymy</a:t>
            </a:r>
            <a:endParaRPr lang="en-US" dirty="0"/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1143000" y="1450757"/>
            <a:ext cx="10744200" cy="5120638"/>
          </a:xfrm>
        </p:spPr>
        <p:txBody>
          <a:bodyPr>
            <a:noAutofit/>
          </a:bodyPr>
          <a:lstStyle/>
          <a:p>
            <a:r>
              <a:rPr lang="en-US" dirty="0"/>
              <a:t>Senses that are opposites with respect to only one feature of meaning</a:t>
            </a:r>
          </a:p>
          <a:p>
            <a:r>
              <a:rPr lang="en-US" dirty="0"/>
              <a:t>Otherwise, they are very similar!</a:t>
            </a:r>
          </a:p>
          <a:p>
            <a:pPr marL="457200" lvl="1" indent="0">
              <a:buNone/>
            </a:pPr>
            <a:r>
              <a:rPr lang="en-US" sz="2800" dirty="0">
                <a:latin typeface="Courier"/>
                <a:cs typeface="Courier"/>
              </a:rPr>
              <a:t>dark/light   short/long	fast/slow	rise/fall</a:t>
            </a:r>
          </a:p>
          <a:p>
            <a:pPr marL="457200" lvl="1" indent="0">
              <a:buNone/>
            </a:pPr>
            <a:r>
              <a:rPr lang="en-US" sz="2800" dirty="0">
                <a:latin typeface="Courier"/>
                <a:cs typeface="Courier"/>
              </a:rPr>
              <a:t>hot/cold	    up/down	      in/out</a:t>
            </a:r>
          </a:p>
          <a:p>
            <a:r>
              <a:rPr lang="en-US" dirty="0"/>
              <a:t>More formally: antonyms can</a:t>
            </a:r>
          </a:p>
          <a:p>
            <a:pPr lvl="1">
              <a:lnSpc>
                <a:spcPct val="70000"/>
              </a:lnSpc>
            </a:pPr>
            <a:r>
              <a:rPr lang="en-US" sz="2800" dirty="0"/>
              <a:t>define a binary opposition or be at opposite ends of a scale</a:t>
            </a:r>
          </a:p>
          <a:p>
            <a:pPr lvl="2"/>
            <a:r>
              <a:rPr lang="en-US" sz="2400" dirty="0"/>
              <a:t> </a:t>
            </a:r>
            <a:r>
              <a:rPr lang="en-US" sz="2400" dirty="0">
                <a:latin typeface="Courier"/>
                <a:cs typeface="Courier"/>
              </a:rPr>
              <a:t>long/short, fast/slow</a:t>
            </a:r>
          </a:p>
          <a:p>
            <a:pPr lvl="1"/>
            <a:r>
              <a:rPr lang="en-US" sz="2800" dirty="0"/>
              <a:t>Be </a:t>
            </a:r>
            <a:r>
              <a:rPr lang="en-US" sz="2800" i="1" dirty="0" err="1"/>
              <a:t>reversives</a:t>
            </a:r>
            <a:r>
              <a:rPr lang="en-US" sz="2800" dirty="0"/>
              <a:t>:</a:t>
            </a:r>
          </a:p>
          <a:p>
            <a:pPr lvl="2"/>
            <a:r>
              <a:rPr lang="en-US" sz="2400" dirty="0">
                <a:latin typeface="Courier"/>
                <a:cs typeface="Courier"/>
              </a:rPr>
              <a:t> rise/fall, up/down</a:t>
            </a:r>
            <a:endParaRPr lang="en-US" sz="4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16325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Superordinate/ subordinate</a:t>
            </a: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idx="1"/>
          </p:nvPr>
        </p:nvSpPr>
        <p:spPr>
          <a:xfrm>
            <a:off x="1097280" y="1549885"/>
            <a:ext cx="10408919" cy="4572000"/>
          </a:xfrm>
        </p:spPr>
        <p:txBody>
          <a:bodyPr/>
          <a:lstStyle/>
          <a:p>
            <a:pPr marL="0" indent="0"/>
            <a:r>
              <a:rPr lang="en-US" sz="3600" dirty="0"/>
              <a:t>One sense is a </a:t>
            </a:r>
            <a:r>
              <a:rPr lang="en-US" sz="3600" b="1" dirty="0">
                <a:solidFill>
                  <a:srgbClr val="0000FF"/>
                </a:solidFill>
              </a:rPr>
              <a:t>subordinate</a:t>
            </a:r>
            <a:r>
              <a:rPr lang="en-US" sz="3600" dirty="0">
                <a:solidFill>
                  <a:srgbClr val="0000FF"/>
                </a:solidFill>
              </a:rPr>
              <a:t> </a:t>
            </a:r>
            <a:r>
              <a:rPr lang="en-US" sz="3600" dirty="0"/>
              <a:t>of another if the first sense is more specific, denoting a subclass of the other</a:t>
            </a:r>
          </a:p>
          <a:p>
            <a:pPr lvl="1"/>
            <a:r>
              <a:rPr lang="en-US" i="1" dirty="0">
                <a:latin typeface="Calibri (Body)"/>
                <a:cs typeface="Calibri (Body)"/>
              </a:rPr>
              <a:t>car</a:t>
            </a:r>
            <a:r>
              <a:rPr lang="en-US" dirty="0"/>
              <a:t> is a subordinate of </a:t>
            </a:r>
            <a:r>
              <a:rPr lang="en-US" i="1" dirty="0"/>
              <a:t>vehicle</a:t>
            </a:r>
            <a:endParaRPr lang="en-US" dirty="0"/>
          </a:p>
          <a:p>
            <a:pPr lvl="1"/>
            <a:r>
              <a:rPr lang="en-US" i="1" dirty="0"/>
              <a:t>mango</a:t>
            </a:r>
            <a:r>
              <a:rPr lang="en-US" dirty="0"/>
              <a:t> is a subordinate of </a:t>
            </a:r>
            <a:r>
              <a:rPr lang="en-US" i="1" dirty="0"/>
              <a:t>fruit</a:t>
            </a:r>
          </a:p>
          <a:p>
            <a:pPr marL="0" indent="0"/>
            <a:r>
              <a:rPr lang="en-US" sz="3600" dirty="0"/>
              <a:t>Conversely </a:t>
            </a:r>
            <a:r>
              <a:rPr lang="en-US" sz="3600" b="1" dirty="0">
                <a:solidFill>
                  <a:srgbClr val="0000FF"/>
                </a:solidFill>
              </a:rPr>
              <a:t>superordinate</a:t>
            </a:r>
            <a:endParaRPr lang="en-US" sz="3600" dirty="0"/>
          </a:p>
          <a:p>
            <a:pPr lvl="1"/>
            <a:r>
              <a:rPr lang="en-US" i="1" dirty="0"/>
              <a:t>vehicle</a:t>
            </a:r>
            <a:r>
              <a:rPr lang="en-US" dirty="0"/>
              <a:t> is a superordinate of </a:t>
            </a:r>
            <a:r>
              <a:rPr lang="en-US" i="1" dirty="0"/>
              <a:t>car</a:t>
            </a:r>
            <a:endParaRPr lang="en-US" dirty="0"/>
          </a:p>
          <a:p>
            <a:pPr lvl="1"/>
            <a:r>
              <a:rPr lang="en-US" i="1" dirty="0"/>
              <a:t>fruit</a:t>
            </a:r>
            <a:r>
              <a:rPr lang="en-US" dirty="0"/>
              <a:t> is a </a:t>
            </a:r>
            <a:r>
              <a:rPr lang="en-US" dirty="0" err="1"/>
              <a:t>subodinate</a:t>
            </a:r>
            <a:r>
              <a:rPr lang="en-US" dirty="0"/>
              <a:t> of </a:t>
            </a:r>
            <a:r>
              <a:rPr lang="en-US" i="1" dirty="0"/>
              <a:t>mango</a:t>
            </a:r>
            <a:endParaRPr lang="en-US" dirty="0"/>
          </a:p>
          <a:p>
            <a:endParaRPr lang="en-US" sz="1500" dirty="0">
              <a:solidFill>
                <a:srgbClr val="008000"/>
              </a:solidFill>
            </a:endParaRPr>
          </a:p>
        </p:txBody>
      </p:sp>
      <p:graphicFrame>
        <p:nvGraphicFramePr>
          <p:cNvPr id="1466372" name="Group 1028"/>
          <p:cNvGraphicFramePr>
            <a:graphicFrameLocks noGrp="1"/>
          </p:cNvGraphicFramePr>
          <p:nvPr/>
        </p:nvGraphicFramePr>
        <p:xfrm>
          <a:off x="2743199" y="5638799"/>
          <a:ext cx="7010400" cy="966172"/>
        </p:xfrm>
        <a:graphic>
          <a:graphicData uri="http://schemas.openxmlformats.org/drawingml/2006/table">
            <a:tbl>
              <a:tblPr/>
              <a:tblGrid>
                <a:gridCol w="266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Superordinate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vehicle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fruit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furniture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Subordinate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car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mango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chair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0711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2052"/>
            <a:ext cx="7617542" cy="710948"/>
          </a:xfrm>
        </p:spPr>
        <p:txBody>
          <a:bodyPr>
            <a:noAutofit/>
          </a:bodyPr>
          <a:lstStyle/>
          <a:p>
            <a:r>
              <a:rPr lang="en-US" sz="4400" dirty="0"/>
              <a:t>These levels are not symmetric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2109020"/>
            <a:ext cx="10210800" cy="3429000"/>
          </a:xfrm>
        </p:spPr>
        <p:txBody>
          <a:bodyPr>
            <a:normAutofit/>
          </a:bodyPr>
          <a:lstStyle/>
          <a:p>
            <a:r>
              <a:rPr lang="en-US" sz="3600" dirty="0"/>
              <a:t>One level of category is distinguished from the others</a:t>
            </a:r>
          </a:p>
          <a:p>
            <a:r>
              <a:rPr lang="en-US" sz="3600" dirty="0"/>
              <a:t>The "basic level"</a:t>
            </a:r>
          </a:p>
        </p:txBody>
      </p:sp>
    </p:spTree>
    <p:extLst>
      <p:ext uri="{BB962C8B-B14F-4D97-AF65-F5344CB8AC3E}">
        <p14:creationId xmlns:p14="http://schemas.microsoft.com/office/powerpoint/2010/main" val="559418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Name these items</a:t>
            </a:r>
          </a:p>
        </p:txBody>
      </p:sp>
      <p:pic>
        <p:nvPicPr>
          <p:cNvPr id="15257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93608" y="2245490"/>
            <a:ext cx="2442426" cy="1539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55434" y="3794965"/>
            <a:ext cx="1974056" cy="1974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8196" y="953595"/>
            <a:ext cx="2386805" cy="179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30826" y="3417746"/>
            <a:ext cx="2351274" cy="235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8095" y="2072438"/>
            <a:ext cx="2517763" cy="1885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05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846616"/>
            <a:ext cx="8298611" cy="994475"/>
          </a:xfrm>
        </p:spPr>
        <p:txBody>
          <a:bodyPr>
            <a:normAutofit/>
          </a:bodyPr>
          <a:lstStyle/>
          <a:p>
            <a:pPr eaLnBrk="1" hangingPunct="1"/>
            <a:endParaRPr lang="en-US" altLang="en-US" dirty="0"/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>
          <a:xfrm>
            <a:off x="1143000" y="609600"/>
            <a:ext cx="10286999" cy="53340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en-US" sz="3600" b="1" dirty="0">
                <a:solidFill>
                  <a:srgbClr val="A50021"/>
                </a:solidFill>
              </a:rPr>
              <a:t>Superordinate        Basic	           Subordinate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endParaRPr lang="en-US" altLang="en-US" sz="3200" dirty="0"/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                  chair		   office chair 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		                        piano chair 					  	                                  rocking chair	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furniture	                lamp	              torchiere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			               desk lamp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 		                 table 	               end table					  		                          coffee table 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endParaRPr lang="en-US" altLang="en-US" sz="3200" dirty="0"/>
          </a:p>
        </p:txBody>
      </p:sp>
      <p:sp>
        <p:nvSpPr>
          <p:cNvPr id="59396" name="Line 4"/>
          <p:cNvSpPr>
            <a:spLocks noChangeShapeType="1"/>
          </p:cNvSpPr>
          <p:nvPr/>
        </p:nvSpPr>
        <p:spPr bwMode="auto">
          <a:xfrm flipH="1">
            <a:off x="2622025" y="2209812"/>
            <a:ext cx="1869708" cy="154722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7" name="Line 5"/>
          <p:cNvSpPr>
            <a:spLocks noChangeShapeType="1"/>
          </p:cNvSpPr>
          <p:nvPr/>
        </p:nvSpPr>
        <p:spPr bwMode="auto">
          <a:xfrm flipH="1" flipV="1">
            <a:off x="2622025" y="3757034"/>
            <a:ext cx="1721374" cy="1259876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8" name="Line 6"/>
          <p:cNvSpPr>
            <a:spLocks noChangeShapeType="1"/>
          </p:cNvSpPr>
          <p:nvPr/>
        </p:nvSpPr>
        <p:spPr bwMode="auto">
          <a:xfrm flipH="1">
            <a:off x="2661922" y="3757034"/>
            <a:ext cx="1605278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9" name="Line 7"/>
          <p:cNvSpPr>
            <a:spLocks noChangeShapeType="1"/>
          </p:cNvSpPr>
          <p:nvPr/>
        </p:nvSpPr>
        <p:spPr bwMode="auto">
          <a:xfrm flipV="1">
            <a:off x="5577696" y="2078104"/>
            <a:ext cx="1293682" cy="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r>
              <a:rPr lang="en-US" dirty="0"/>
              <a:t>z</a:t>
            </a:r>
          </a:p>
        </p:txBody>
      </p:sp>
      <p:sp>
        <p:nvSpPr>
          <p:cNvPr id="59400" name="Line 8"/>
          <p:cNvSpPr>
            <a:spLocks noChangeShapeType="1"/>
          </p:cNvSpPr>
          <p:nvPr/>
        </p:nvSpPr>
        <p:spPr bwMode="auto">
          <a:xfrm flipH="1">
            <a:off x="5373074" y="3757034"/>
            <a:ext cx="1371464" cy="2948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1" name="Line 9"/>
          <p:cNvSpPr>
            <a:spLocks noChangeShapeType="1"/>
          </p:cNvSpPr>
          <p:nvPr/>
        </p:nvSpPr>
        <p:spPr bwMode="auto">
          <a:xfrm flipV="1">
            <a:off x="5410200" y="4987426"/>
            <a:ext cx="1487834" cy="2948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2" name="Line 10"/>
          <p:cNvSpPr>
            <a:spLocks noChangeShapeType="1"/>
          </p:cNvSpPr>
          <p:nvPr/>
        </p:nvSpPr>
        <p:spPr bwMode="auto">
          <a:xfrm flipH="1" flipV="1">
            <a:off x="5410200" y="3809765"/>
            <a:ext cx="1524000" cy="63281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3" name="Line 11"/>
          <p:cNvSpPr>
            <a:spLocks noChangeShapeType="1"/>
          </p:cNvSpPr>
          <p:nvPr/>
        </p:nvSpPr>
        <p:spPr bwMode="auto">
          <a:xfrm>
            <a:off x="5518199" y="2062746"/>
            <a:ext cx="1353179" cy="54244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4" name="Line 12"/>
          <p:cNvSpPr>
            <a:spLocks noChangeShapeType="1"/>
          </p:cNvSpPr>
          <p:nvPr/>
        </p:nvSpPr>
        <p:spPr bwMode="auto">
          <a:xfrm>
            <a:off x="5526570" y="2078105"/>
            <a:ext cx="1371465" cy="108488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5" name="Line 13"/>
          <p:cNvSpPr>
            <a:spLocks noChangeShapeType="1"/>
          </p:cNvSpPr>
          <p:nvPr/>
        </p:nvSpPr>
        <p:spPr bwMode="auto">
          <a:xfrm>
            <a:off x="5410200" y="4987427"/>
            <a:ext cx="1524000" cy="5307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4216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3C1F0E-CA36-D14F-97DD-8BF1940FA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words mean?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B27F17-21FA-784D-A080-3DEAA22C3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600199"/>
            <a:ext cx="10058401" cy="5098197"/>
          </a:xfrm>
        </p:spPr>
        <p:txBody>
          <a:bodyPr>
            <a:normAutofit/>
          </a:bodyPr>
          <a:lstStyle/>
          <a:p>
            <a:r>
              <a:rPr lang="en-US" sz="4000" dirty="0"/>
              <a:t>Introductory logic classes:</a:t>
            </a:r>
          </a:p>
          <a:p>
            <a:pPr lvl="1"/>
            <a:r>
              <a:rPr lang="en-US" sz="3600" dirty="0"/>
              <a:t>The meaning of "dog" is DOG;  cat is CAT</a:t>
            </a:r>
          </a:p>
          <a:p>
            <a:pPr marL="201079" lvl="1" indent="0">
              <a:buNone/>
            </a:pPr>
            <a:r>
              <a:rPr lang="en-US" sz="3600" dirty="0"/>
              <a:t>          ∀x DOG(x) ⟶ MAMMAL(x)</a:t>
            </a:r>
          </a:p>
          <a:p>
            <a:r>
              <a:rPr lang="en-US" sz="4000" dirty="0"/>
              <a:t>Old joke by Barbara Partee:</a:t>
            </a:r>
          </a:p>
          <a:p>
            <a:pPr lvl="1"/>
            <a:r>
              <a:rPr lang="en-US" sz="3600" dirty="0"/>
              <a:t>Q: What's the meaning of life?</a:t>
            </a:r>
          </a:p>
          <a:p>
            <a:pPr lvl="1"/>
            <a:r>
              <a:rPr lang="en-US" sz="3600" dirty="0"/>
              <a:t>A: LIFE</a:t>
            </a:r>
          </a:p>
          <a:p>
            <a:r>
              <a:rPr lang="en-US" sz="4000" dirty="0"/>
              <a:t>That seems unsatisfactory!</a:t>
            </a:r>
          </a:p>
        </p:txBody>
      </p:sp>
    </p:spTree>
    <p:extLst>
      <p:ext uri="{BB962C8B-B14F-4D97-AF65-F5344CB8AC3E}">
        <p14:creationId xmlns:p14="http://schemas.microsoft.com/office/powerpoint/2010/main" val="267077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of Interactional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45734"/>
            <a:ext cx="10134600" cy="4707466"/>
          </a:xfrm>
        </p:spPr>
        <p:txBody>
          <a:bodyPr>
            <a:normAutofit/>
          </a:bodyPr>
          <a:lstStyle/>
          <a:p>
            <a:r>
              <a:rPr lang="en-US" sz="3600" dirty="0"/>
              <a:t>Basic level things are “human-sized”</a:t>
            </a:r>
          </a:p>
          <a:p>
            <a:r>
              <a:rPr lang="en-US" sz="3600" dirty="0"/>
              <a:t>Consider chairs</a:t>
            </a:r>
          </a:p>
          <a:p>
            <a:pPr lvl="1"/>
            <a:r>
              <a:rPr lang="en-US" sz="3600" dirty="0"/>
              <a:t>We know how to interact with a chair (sit)</a:t>
            </a:r>
          </a:p>
          <a:p>
            <a:pPr lvl="1"/>
            <a:r>
              <a:rPr lang="en-US" sz="3600" dirty="0"/>
              <a:t>Not so clear for superordinate categories like furniture</a:t>
            </a:r>
          </a:p>
          <a:p>
            <a:pPr lvl="2"/>
            <a:r>
              <a:rPr lang="en-US" sz="3200" dirty="0"/>
              <a:t>“Imagine a furniture without thinking of a bed/table/chair/specific basic-level category”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515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1" y="286605"/>
            <a:ext cx="8793479" cy="1008796"/>
          </a:xfrm>
        </p:spPr>
        <p:txBody>
          <a:bodyPr/>
          <a:lstStyle/>
          <a:p>
            <a:r>
              <a:rPr lang="en-US" dirty="0"/>
              <a:t>The basic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981200"/>
            <a:ext cx="10058401" cy="4191000"/>
          </a:xfrm>
        </p:spPr>
        <p:txBody>
          <a:bodyPr>
            <a:noAutofit/>
          </a:bodyPr>
          <a:lstStyle/>
          <a:p>
            <a:r>
              <a:rPr lang="en-US" sz="3200" dirty="0"/>
              <a:t>Distinctive actions</a:t>
            </a:r>
          </a:p>
          <a:p>
            <a:r>
              <a:rPr lang="en-US" sz="3200" dirty="0"/>
              <a:t>Learned earliest in childhood</a:t>
            </a:r>
          </a:p>
          <a:p>
            <a:r>
              <a:rPr lang="en-US" sz="3200" dirty="0"/>
              <a:t>Names are shortest</a:t>
            </a:r>
          </a:p>
          <a:p>
            <a:r>
              <a:rPr lang="en-US" sz="3200" dirty="0"/>
              <a:t>Names are most frequent</a:t>
            </a:r>
          </a:p>
        </p:txBody>
      </p:sp>
    </p:spTree>
    <p:extLst>
      <p:ext uri="{BB962C8B-B14F-4D97-AF65-F5344CB8AC3E}">
        <p14:creationId xmlns:p14="http://schemas.microsoft.com/office/powerpoint/2010/main" val="1677002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B6AD-E8AA-7441-9B5A-E80FE4F36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1" y="286605"/>
            <a:ext cx="8793479" cy="1161196"/>
          </a:xfrm>
        </p:spPr>
        <p:txBody>
          <a:bodyPr/>
          <a:lstStyle/>
          <a:p>
            <a:r>
              <a:rPr lang="en-US" dirty="0"/>
              <a:t>Connotation (sentiment)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62CD6-C9E4-9A4D-A9C2-7F3B39DD3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057400"/>
            <a:ext cx="10058401" cy="4114800"/>
          </a:xfrm>
        </p:spPr>
        <p:txBody>
          <a:bodyPr/>
          <a:lstStyle/>
          <a:p>
            <a:r>
              <a:rPr lang="en-US" sz="3600" dirty="0"/>
              <a:t>Words have </a:t>
            </a:r>
            <a:r>
              <a:rPr lang="en-US" sz="3600" b="1" dirty="0"/>
              <a:t>affective</a:t>
            </a:r>
            <a:r>
              <a:rPr lang="en-US" sz="3600" dirty="0"/>
              <a:t> meanings</a:t>
            </a:r>
          </a:p>
          <a:p>
            <a:r>
              <a:rPr lang="en-US" sz="3200" dirty="0"/>
              <a:t>positive connotations (</a:t>
            </a:r>
            <a:r>
              <a:rPr lang="en-US" sz="3200" i="1" dirty="0"/>
              <a:t>happy</a:t>
            </a:r>
            <a:r>
              <a:rPr lang="en-US" sz="3200" dirty="0"/>
              <a:t>) </a:t>
            </a:r>
          </a:p>
          <a:p>
            <a:r>
              <a:rPr lang="en-US" sz="3200" dirty="0"/>
              <a:t>negative connotations (</a:t>
            </a:r>
            <a:r>
              <a:rPr lang="en-US" sz="3200" i="1" dirty="0"/>
              <a:t>sad</a:t>
            </a:r>
            <a:r>
              <a:rPr lang="en-US" sz="3200" dirty="0"/>
              <a:t>)</a:t>
            </a:r>
          </a:p>
          <a:p>
            <a:endParaRPr lang="en-US" sz="3200" dirty="0"/>
          </a:p>
          <a:p>
            <a:r>
              <a:rPr lang="en-US" sz="3200" dirty="0"/>
              <a:t>positive evaluation (</a:t>
            </a:r>
            <a:r>
              <a:rPr lang="en-US" sz="3200" i="1" dirty="0"/>
              <a:t>great</a:t>
            </a:r>
            <a:r>
              <a:rPr lang="en-US" sz="3200" dirty="0"/>
              <a:t>, </a:t>
            </a:r>
            <a:r>
              <a:rPr lang="en-US" sz="3200" i="1" dirty="0"/>
              <a:t>love</a:t>
            </a:r>
            <a:r>
              <a:rPr lang="en-US" sz="3200" dirty="0"/>
              <a:t>) </a:t>
            </a:r>
          </a:p>
          <a:p>
            <a:r>
              <a:rPr lang="en-US" sz="3200" dirty="0"/>
              <a:t>negative evaluation (</a:t>
            </a:r>
            <a:r>
              <a:rPr lang="en-US" sz="3200" i="1" dirty="0"/>
              <a:t>terrible</a:t>
            </a:r>
            <a:r>
              <a:rPr lang="en-US" sz="3200" dirty="0"/>
              <a:t>, </a:t>
            </a:r>
            <a:r>
              <a:rPr lang="en-US" sz="3200" i="1" dirty="0"/>
              <a:t>hate</a:t>
            </a:r>
            <a:r>
              <a:rPr lang="en-US" sz="3200" dirty="0"/>
              <a:t>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63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B8F2C5-3541-4C42-83F2-5EE6AA5A2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5F13EF-3E05-4E4F-A2B7-B27A758282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371600"/>
            <a:ext cx="11094720" cy="4572000"/>
          </a:xfrm>
        </p:spPr>
        <p:txBody>
          <a:bodyPr/>
          <a:lstStyle/>
          <a:p>
            <a:r>
              <a:rPr lang="en-US" dirty="0"/>
              <a:t>Words seem to vary along 3 affective dimensions:</a:t>
            </a:r>
          </a:p>
          <a:p>
            <a:pPr lvl="1"/>
            <a:r>
              <a:rPr lang="en-US" sz="2800" b="1" dirty="0"/>
              <a:t>valence</a:t>
            </a:r>
            <a:r>
              <a:rPr lang="en-US" sz="2800" dirty="0"/>
              <a:t>: the pleasantness of the stimulus (e.g.: </a:t>
            </a:r>
            <a:r>
              <a:rPr lang="en-US" sz="2800" i="1" dirty="0"/>
              <a:t>unhappy</a:t>
            </a:r>
            <a:r>
              <a:rPr lang="en-US" sz="2800" dirty="0"/>
              <a:t> vs. </a:t>
            </a:r>
            <a:r>
              <a:rPr lang="en-US" sz="2800" i="1" dirty="0"/>
              <a:t>happy</a:t>
            </a:r>
            <a:r>
              <a:rPr lang="en-US" sz="2800" dirty="0"/>
              <a:t>)</a:t>
            </a:r>
          </a:p>
          <a:p>
            <a:pPr lvl="1"/>
            <a:r>
              <a:rPr lang="en-US" sz="2800" b="1" dirty="0"/>
              <a:t>arousal</a:t>
            </a:r>
            <a:r>
              <a:rPr lang="en-US" sz="2800" dirty="0"/>
              <a:t>: the intensity of emotion provoked by the stimulus  (</a:t>
            </a:r>
            <a:r>
              <a:rPr lang="en-US" sz="2800" i="1" dirty="0"/>
              <a:t>excited</a:t>
            </a:r>
            <a:r>
              <a:rPr lang="en-US" sz="2800" dirty="0"/>
              <a:t> vs. </a:t>
            </a:r>
            <a:r>
              <a:rPr lang="en-US" sz="2800" i="1" dirty="0"/>
              <a:t>calm</a:t>
            </a:r>
            <a:r>
              <a:rPr lang="en-US" sz="2800" dirty="0"/>
              <a:t>)</a:t>
            </a:r>
          </a:p>
          <a:p>
            <a:pPr lvl="1"/>
            <a:r>
              <a:rPr lang="en-US" sz="2800" b="1" dirty="0"/>
              <a:t>dominance</a:t>
            </a:r>
            <a:r>
              <a:rPr lang="en-US" sz="2800" dirty="0"/>
              <a:t>: the degree of control exerted by the stimulus (</a:t>
            </a:r>
            <a:r>
              <a:rPr lang="en-US" sz="2800" i="1" dirty="0"/>
              <a:t>controlling</a:t>
            </a:r>
            <a:r>
              <a:rPr lang="en-US" sz="2800" dirty="0"/>
              <a:t> vs. </a:t>
            </a:r>
            <a:r>
              <a:rPr lang="en-US" sz="2800" i="1" dirty="0"/>
              <a:t>awed</a:t>
            </a:r>
            <a:r>
              <a:rPr lang="en-US" sz="2800" dirty="0"/>
              <a:t>)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28510B-4C74-E740-BD6F-A8E8133D3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435522"/>
            <a:ext cx="6496642" cy="22628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63C1C2-4357-5544-835D-9FEDF8688AA9}"/>
              </a:ext>
            </a:extLst>
          </p:cNvPr>
          <p:cNvSpPr txBox="1"/>
          <p:nvPr/>
        </p:nvSpPr>
        <p:spPr>
          <a:xfrm>
            <a:off x="6705600" y="914400"/>
            <a:ext cx="228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Osgood et al. (1957)</a:t>
            </a:r>
          </a:p>
        </p:txBody>
      </p:sp>
    </p:spTree>
    <p:extLst>
      <p:ext uri="{BB962C8B-B14F-4D97-AF65-F5344CB8AC3E}">
        <p14:creationId xmlns:p14="http://schemas.microsoft.com/office/powerpoint/2010/main" val="856529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447800"/>
            <a:ext cx="10287000" cy="4876800"/>
          </a:xfrm>
        </p:spPr>
        <p:txBody>
          <a:bodyPr>
            <a:normAutofit/>
          </a:bodyPr>
          <a:lstStyle/>
          <a:p>
            <a:r>
              <a:rPr lang="en-US" sz="3600" b="1" dirty="0"/>
              <a:t>Concepts</a:t>
            </a:r>
            <a:r>
              <a:rPr lang="en-US" sz="3600" dirty="0"/>
              <a:t> or word senses</a:t>
            </a:r>
          </a:p>
          <a:p>
            <a:pPr lvl="1"/>
            <a:r>
              <a:rPr lang="en-US" sz="2800" dirty="0"/>
              <a:t>Have a complex many-to-many association with </a:t>
            </a:r>
            <a:r>
              <a:rPr lang="en-US" sz="2800" b="1" dirty="0"/>
              <a:t>words</a:t>
            </a:r>
            <a:r>
              <a:rPr lang="en-US" sz="2800" dirty="0"/>
              <a:t> (homonymy, multiple senses)</a:t>
            </a:r>
          </a:p>
          <a:p>
            <a:r>
              <a:rPr lang="en-US" sz="3600" dirty="0"/>
              <a:t>Have relations with each other</a:t>
            </a:r>
          </a:p>
          <a:p>
            <a:pPr lvl="1"/>
            <a:r>
              <a:rPr lang="en-US" sz="2800" dirty="0"/>
              <a:t>Synonymy</a:t>
            </a:r>
          </a:p>
          <a:p>
            <a:pPr lvl="1"/>
            <a:r>
              <a:rPr lang="en-US" sz="2800" dirty="0" err="1"/>
              <a:t>Antonymy</a:t>
            </a:r>
            <a:endParaRPr lang="en-US" sz="2800" dirty="0"/>
          </a:p>
          <a:p>
            <a:pPr lvl="1"/>
            <a:r>
              <a:rPr lang="en-US" sz="2800" dirty="0"/>
              <a:t>Similarity</a:t>
            </a:r>
          </a:p>
          <a:p>
            <a:pPr lvl="1"/>
            <a:r>
              <a:rPr lang="en-US" sz="2800" dirty="0"/>
              <a:t>Relatedness</a:t>
            </a:r>
          </a:p>
          <a:p>
            <a:pPr lvl="1"/>
            <a:r>
              <a:rPr lang="en-US" sz="2800" dirty="0"/>
              <a:t>Superordinate/subordinate, basic level</a:t>
            </a:r>
          </a:p>
          <a:p>
            <a:pPr lvl="1"/>
            <a:r>
              <a:rPr lang="en-US" sz="2800" dirty="0"/>
              <a:t>Connotation</a:t>
            </a:r>
          </a:p>
        </p:txBody>
      </p:sp>
    </p:spTree>
    <p:extLst>
      <p:ext uri="{BB962C8B-B14F-4D97-AF65-F5344CB8AC3E}">
        <p14:creationId xmlns:p14="http://schemas.microsoft.com/office/powerpoint/2010/main" val="465327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 Meaning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91255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It's hard to define a concept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5895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how to define a concept?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9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40"/>
            <a:ext cx="9567863" cy="525461"/>
          </a:xfrm>
        </p:spPr>
        <p:txBody>
          <a:bodyPr>
            <a:normAutofit fontScale="90000"/>
          </a:bodyPr>
          <a:lstStyle/>
          <a:p>
            <a:r>
              <a:rPr lang="en-US" dirty="0"/>
              <a:t>Classical (“Aristotelian”) Theory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042988"/>
            <a:ext cx="11125200" cy="5967412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sz="2600" dirty="0"/>
              <a:t>The meaning of a word:</a:t>
            </a:r>
          </a:p>
          <a:p>
            <a:pPr marL="0" indent="0"/>
            <a:r>
              <a:rPr lang="en-US" sz="2600" dirty="0">
                <a:solidFill>
                  <a:srgbClr val="FF0000"/>
                </a:solidFill>
              </a:rPr>
              <a:t>a concept defined by </a:t>
            </a:r>
            <a:r>
              <a:rPr lang="en-US" sz="2600" b="1" dirty="0">
                <a:solidFill>
                  <a:srgbClr val="FF0000"/>
                </a:solidFill>
              </a:rPr>
              <a:t>necessary</a:t>
            </a:r>
            <a:r>
              <a:rPr lang="en-US" sz="2600" dirty="0">
                <a:solidFill>
                  <a:srgbClr val="FF0000"/>
                </a:solidFill>
              </a:rPr>
              <a:t> and </a:t>
            </a:r>
            <a:r>
              <a:rPr lang="en-US" sz="2600" b="1" dirty="0">
                <a:solidFill>
                  <a:srgbClr val="FF0000"/>
                </a:solidFill>
              </a:rPr>
              <a:t>sufficient</a:t>
            </a:r>
            <a:r>
              <a:rPr lang="en-US" sz="2600" dirty="0">
                <a:solidFill>
                  <a:srgbClr val="FF0000"/>
                </a:solidFill>
              </a:rPr>
              <a:t> conditions</a:t>
            </a:r>
          </a:p>
          <a:p>
            <a:r>
              <a:rPr lang="en-US" sz="2300" dirty="0"/>
              <a:t>A </a:t>
            </a:r>
            <a:r>
              <a:rPr lang="en-US" sz="2300" b="1" dirty="0"/>
              <a:t>necessary</a:t>
            </a:r>
            <a:r>
              <a:rPr lang="en-US" sz="2300" dirty="0"/>
              <a:t> condition for being an X is a condition C that X must satisfy in order for it to be an X.</a:t>
            </a:r>
          </a:p>
          <a:p>
            <a:pPr lvl="2"/>
            <a:r>
              <a:rPr lang="en-US" dirty="0"/>
              <a:t>If not C, then not X</a:t>
            </a:r>
          </a:p>
          <a:p>
            <a:pPr lvl="2"/>
            <a:r>
              <a:rPr lang="en-US" dirty="0"/>
              <a:t>”Having four sides” is necessary to be a square.</a:t>
            </a:r>
          </a:p>
          <a:p>
            <a:r>
              <a:rPr lang="en-US" sz="2300" dirty="0"/>
              <a:t>A </a:t>
            </a:r>
            <a:r>
              <a:rPr lang="en-US" sz="2300" b="1" dirty="0"/>
              <a:t>sufficient</a:t>
            </a:r>
            <a:r>
              <a:rPr lang="en-US" sz="2300" dirty="0"/>
              <a:t> condition for being an X is condition such that if something satisfies condition C, then it must be an X.</a:t>
            </a:r>
          </a:p>
          <a:p>
            <a:pPr lvl="2"/>
            <a:r>
              <a:rPr lang="en-US" dirty="0"/>
              <a:t>If and only if C, then X</a:t>
            </a:r>
          </a:p>
          <a:p>
            <a:pPr lvl="2"/>
            <a:r>
              <a:rPr lang="en-US" dirty="0"/>
              <a:t>The following necessary conditions, jointly, are sufficient to be a square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has (exactly) four sides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sides is straight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is a closed figure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lies in a plane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sides is equal in length to each of the others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interior angles is equal to the others (right angles)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the sides of x are joined at their ends</a:t>
            </a:r>
          </a:p>
          <a:p>
            <a:pPr lvl="2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74992" y="5177471"/>
            <a:ext cx="10072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Example from </a:t>
            </a:r>
            <a:r>
              <a:rPr lang="en-US" dirty="0"/>
              <a:t>Norman Swartz, SFU</a:t>
            </a:r>
          </a:p>
        </p:txBody>
      </p:sp>
    </p:spTree>
    <p:extLst>
      <p:ext uri="{BB962C8B-B14F-4D97-AF65-F5344CB8AC3E}">
        <p14:creationId xmlns:p14="http://schemas.microsoft.com/office/powerpoint/2010/main" val="1429781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-343513"/>
            <a:ext cx="11353799" cy="1257912"/>
          </a:xfrm>
        </p:spPr>
        <p:txBody>
          <a:bodyPr>
            <a:normAutofit/>
          </a:bodyPr>
          <a:lstStyle/>
          <a:p>
            <a:r>
              <a:rPr lang="en-US" sz="3400" dirty="0"/>
              <a:t>Problem 1: The features are complex &amp; may be context-dependent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William </a:t>
            </a:r>
            <a:r>
              <a:rPr lang="en-US" sz="3200" dirty="0" err="1"/>
              <a:t>Labov</a:t>
            </a:r>
            <a:r>
              <a:rPr lang="en-US" sz="3200" dirty="0"/>
              <a:t>. 1975</a:t>
            </a:r>
          </a:p>
          <a:p>
            <a:endParaRPr lang="en-US" sz="3200" dirty="0"/>
          </a:p>
          <a:p>
            <a:r>
              <a:rPr lang="en-US" sz="3200" dirty="0"/>
              <a:t>What are these?</a:t>
            </a:r>
          </a:p>
          <a:p>
            <a:r>
              <a:rPr lang="en-US" sz="3200" dirty="0"/>
              <a:t>Cup or bowl?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237036"/>
            <a:ext cx="4028358" cy="56209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762" y="4856561"/>
            <a:ext cx="2001439" cy="200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65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words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286000"/>
            <a:ext cx="8915400" cy="3733800"/>
          </a:xfrm>
        </p:spPr>
        <p:txBody>
          <a:bodyPr/>
          <a:lstStyle/>
          <a:p>
            <a:r>
              <a:rPr lang="en-US" sz="3600" dirty="0"/>
              <a:t>Next thought: look in a dictionary</a:t>
            </a:r>
          </a:p>
          <a:p>
            <a:endParaRPr lang="en-US" sz="3600" dirty="0">
              <a:hlinkClick r:id="rId2"/>
            </a:endParaRPr>
          </a:p>
          <a:p>
            <a:r>
              <a:rPr lang="en-US" sz="3600" dirty="0">
                <a:hlinkClick r:id="rId2"/>
              </a:rPr>
              <a:t>http://www.oed.com/</a:t>
            </a:r>
            <a:endParaRPr lang="en-US" sz="36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451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74639"/>
            <a:ext cx="10896599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category depends on complex features of the object (diameter,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353" y="1337001"/>
            <a:ext cx="8109047" cy="5246360"/>
          </a:xfrm>
        </p:spPr>
      </p:pic>
    </p:spTree>
    <p:extLst>
      <p:ext uri="{BB962C8B-B14F-4D97-AF65-F5344CB8AC3E}">
        <p14:creationId xmlns:p14="http://schemas.microsoft.com/office/powerpoint/2010/main" val="9936258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639"/>
            <a:ext cx="10896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category depends on the context! </a:t>
            </a:r>
            <a:br>
              <a:rPr lang="en-US" dirty="0"/>
            </a:br>
            <a:r>
              <a:rPr lang="en-US" dirty="0"/>
              <a:t>(If there is food in it, it’s a bowl)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327821"/>
            <a:ext cx="8472387" cy="5481433"/>
          </a:xfrm>
        </p:spPr>
      </p:pic>
    </p:spTree>
    <p:extLst>
      <p:ext uri="{BB962C8B-B14F-4D97-AF65-F5344CB8AC3E}">
        <p14:creationId xmlns:p14="http://schemas.microsoft.com/office/powerpoint/2010/main" val="1036653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6605"/>
            <a:ext cx="8823960" cy="1008796"/>
          </a:xfrm>
        </p:spPr>
        <p:txBody>
          <a:bodyPr/>
          <a:lstStyle/>
          <a:p>
            <a:r>
              <a:rPr lang="en-US" dirty="0" err="1"/>
              <a:t>Labov’s</a:t>
            </a:r>
            <a:r>
              <a:rPr lang="en-US" dirty="0"/>
              <a:t> definition of cup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95975"/>
            <a:ext cx="10134600" cy="5081107"/>
          </a:xfrm>
        </p:spPr>
      </p:pic>
    </p:spTree>
    <p:extLst>
      <p:ext uri="{BB962C8B-B14F-4D97-AF65-F5344CB8AC3E}">
        <p14:creationId xmlns:p14="http://schemas.microsoft.com/office/powerpoint/2010/main" val="505722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Ludwig Wittgenstein (1889-1951)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97280" y="2036343"/>
            <a:ext cx="4029075" cy="4038600"/>
          </a:xfrm>
        </p:spPr>
        <p:txBody>
          <a:bodyPr/>
          <a:lstStyle/>
          <a:p>
            <a:r>
              <a:rPr lang="en-US" sz="3200" dirty="0"/>
              <a:t>Philosopher of language</a:t>
            </a:r>
          </a:p>
          <a:p>
            <a:r>
              <a:rPr lang="en-US" sz="3200" dirty="0"/>
              <a:t>In his late years, a proponent of studying “ordinary language</a:t>
            </a:r>
            <a:r>
              <a:rPr lang="en-US" dirty="0"/>
              <a:t>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482" y="1447800"/>
            <a:ext cx="3563938" cy="52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49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990601"/>
            <a:ext cx="7543800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Wittgenstein (1945)</a:t>
            </a:r>
            <a:br>
              <a:rPr lang="en-US" dirty="0"/>
            </a:br>
            <a:r>
              <a:rPr lang="en-US" i="1" dirty="0"/>
              <a:t>Philosophical</a:t>
            </a:r>
            <a:br>
              <a:rPr lang="en-US" i="1" dirty="0"/>
            </a:br>
            <a:r>
              <a:rPr lang="en-US" i="1" dirty="0"/>
              <a:t>Investigations.</a:t>
            </a:r>
            <a:br>
              <a:rPr lang="en-US" dirty="0"/>
            </a:br>
            <a:r>
              <a:rPr lang="en-US" dirty="0"/>
              <a:t>Paragraphs 66,67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86605"/>
            <a:ext cx="3972242" cy="6620403"/>
          </a:xfrm>
        </p:spPr>
      </p:pic>
    </p:spTree>
    <p:extLst>
      <p:ext uri="{BB962C8B-B14F-4D97-AF65-F5344CB8AC3E}">
        <p14:creationId xmlns:p14="http://schemas.microsoft.com/office/powerpoint/2010/main" val="4707456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game?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529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52400"/>
            <a:ext cx="11734800" cy="1084995"/>
          </a:xfrm>
        </p:spPr>
        <p:txBody>
          <a:bodyPr>
            <a:normAutofit/>
          </a:bodyPr>
          <a:lstStyle/>
          <a:p>
            <a:r>
              <a:rPr lang="en-US" sz="4200" dirty="0"/>
              <a:t>Wittgenstein’s thought experiment "What is a game”: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676400"/>
            <a:ext cx="10515600" cy="5181600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dirty="0"/>
              <a:t>PI #66: </a:t>
            </a:r>
          </a:p>
          <a:p>
            <a:pPr marL="319088" lvl="1" indent="0">
              <a:buNone/>
            </a:pPr>
            <a:r>
              <a:rPr lang="en-US" dirty="0"/>
              <a:t>"Don’t say “there must be something common, or they would not be called `games’”—but </a:t>
            </a:r>
            <a:r>
              <a:rPr lang="en-US" i="1" dirty="0"/>
              <a:t>look and see </a:t>
            </a:r>
            <a:r>
              <a:rPr lang="en-US" dirty="0"/>
              <a:t>whether there is anything common to all"</a:t>
            </a:r>
          </a:p>
          <a:p>
            <a:pPr marL="319088" lvl="1" indent="0">
              <a:buNone/>
            </a:pPr>
            <a:endParaRPr lang="en-US" dirty="0"/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Is it amusing?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Is there competition?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Is there long-term strategy?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Is skill required?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Must luck play a role?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Are there cards?</a:t>
            </a:r>
          </a:p>
          <a:p>
            <a:pPr marL="593725" lvl="2" indent="0">
              <a:spcBef>
                <a:spcPts val="175"/>
              </a:spcBef>
              <a:buNone/>
            </a:pPr>
            <a:r>
              <a:rPr lang="en-US" sz="2800" dirty="0"/>
              <a:t>Is there a ball?</a:t>
            </a:r>
          </a:p>
        </p:txBody>
      </p:sp>
    </p:spTree>
    <p:extLst>
      <p:ext uri="{BB962C8B-B14F-4D97-AF65-F5344CB8AC3E}">
        <p14:creationId xmlns:p14="http://schemas.microsoft.com/office/powerpoint/2010/main" val="6519682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Resemblance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252662" y="2262188"/>
          <a:ext cx="7772400" cy="128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Game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Game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Game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Game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ABC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BCD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ACD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 charset="0"/>
                          <a:ea typeface="Calibri" charset="0"/>
                          <a:cs typeface="Calibri" charset="0"/>
                        </a:rPr>
                        <a:t>ABD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71600" y="4267200"/>
            <a:ext cx="102012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“each item has at least one, and probably several, elements in common with one or more items, but no, or few, elements are common to all items”    </a:t>
            </a:r>
            <a:r>
              <a:rPr lang="en-US" sz="3200" dirty="0" err="1">
                <a:latin typeface="Calibri" charset="0"/>
                <a:ea typeface="Calibri" charset="0"/>
                <a:cs typeface="Calibri" charset="0"/>
              </a:rPr>
              <a:t>Rosch</a:t>
            </a: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3200" dirty="0" err="1">
                <a:latin typeface="Calibri" charset="0"/>
                <a:ea typeface="Calibri" charset="0"/>
                <a:cs typeface="Calibri" charset="0"/>
              </a:rPr>
              <a:t>Mervis</a:t>
            </a:r>
            <a:endParaRPr lang="en-US" sz="32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6174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It's hard to define a concept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10793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Vector Semantics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4040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9056" y="184516"/>
            <a:ext cx="8301744" cy="721741"/>
          </a:xfrm>
        </p:spPr>
        <p:txBody>
          <a:bodyPr>
            <a:normAutofit fontScale="90000"/>
          </a:bodyPr>
          <a:lstStyle/>
          <a:p>
            <a:r>
              <a:rPr lang="en-US" dirty="0"/>
              <a:t>Words, Lemmas, Senses</a:t>
            </a:r>
            <a:r>
              <a:rPr lang="en-US"/>
              <a:t>, Definitions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779" y="1499936"/>
            <a:ext cx="4239017" cy="299224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779" y="4678882"/>
            <a:ext cx="3920169" cy="19647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458" y="2018974"/>
            <a:ext cx="4798580" cy="243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458" y="2686185"/>
            <a:ext cx="4498542" cy="18840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3990" y="948840"/>
            <a:ext cx="1266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0432FF"/>
                </a:solidFill>
              </a:rPr>
              <a:t>sense</a:t>
            </a:r>
            <a:endParaRPr lang="en-US" b="1" dirty="0">
              <a:solidFill>
                <a:srgbClr val="0432FF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638297" y="3068408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6169458" y="2018974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628668" y="4783212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6207554" y="2614297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1609612" y="6121480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1566838" y="996380"/>
            <a:ext cx="3052561" cy="860994"/>
            <a:chOff x="42837" y="996380"/>
            <a:chExt cx="3052561" cy="860994"/>
          </a:xfrm>
        </p:grpSpPr>
        <p:sp>
          <p:nvSpPr>
            <p:cNvPr id="8" name="Freeform 7"/>
            <p:cNvSpPr/>
            <p:nvPr/>
          </p:nvSpPr>
          <p:spPr>
            <a:xfrm>
              <a:off x="42837" y="1272549"/>
              <a:ext cx="1471874" cy="584825"/>
            </a:xfrm>
            <a:custGeom>
              <a:avLst/>
              <a:gdLst>
                <a:gd name="connsiteX0" fmla="*/ 800126 w 1471874"/>
                <a:gd name="connsiteY0" fmla="*/ 117050 h 688550"/>
                <a:gd name="connsiteX1" fmla="*/ 200051 w 1471874"/>
                <a:gd name="connsiteY1" fmla="*/ 145625 h 688550"/>
                <a:gd name="connsiteX2" fmla="*/ 28601 w 1471874"/>
                <a:gd name="connsiteY2" fmla="*/ 174200 h 688550"/>
                <a:gd name="connsiteX3" fmla="*/ 26 w 1471874"/>
                <a:gd name="connsiteY3" fmla="*/ 217063 h 688550"/>
                <a:gd name="connsiteX4" fmla="*/ 28601 w 1471874"/>
                <a:gd name="connsiteY4" fmla="*/ 345650 h 688550"/>
                <a:gd name="connsiteX5" fmla="*/ 71463 w 1471874"/>
                <a:gd name="connsiteY5" fmla="*/ 388513 h 688550"/>
                <a:gd name="connsiteX6" fmla="*/ 128613 w 1471874"/>
                <a:gd name="connsiteY6" fmla="*/ 474238 h 688550"/>
                <a:gd name="connsiteX7" fmla="*/ 214338 w 1471874"/>
                <a:gd name="connsiteY7" fmla="*/ 545675 h 688550"/>
                <a:gd name="connsiteX8" fmla="*/ 342926 w 1471874"/>
                <a:gd name="connsiteY8" fmla="*/ 631400 h 688550"/>
                <a:gd name="connsiteX9" fmla="*/ 385788 w 1471874"/>
                <a:gd name="connsiteY9" fmla="*/ 659975 h 688550"/>
                <a:gd name="connsiteX10" fmla="*/ 442938 w 1471874"/>
                <a:gd name="connsiteY10" fmla="*/ 674263 h 688550"/>
                <a:gd name="connsiteX11" fmla="*/ 485801 w 1471874"/>
                <a:gd name="connsiteY11" fmla="*/ 688550 h 688550"/>
                <a:gd name="connsiteX12" fmla="*/ 1014438 w 1471874"/>
                <a:gd name="connsiteY12" fmla="*/ 674263 h 688550"/>
                <a:gd name="connsiteX13" fmla="*/ 1171601 w 1471874"/>
                <a:gd name="connsiteY13" fmla="*/ 645688 h 688550"/>
                <a:gd name="connsiteX14" fmla="*/ 1271613 w 1471874"/>
                <a:gd name="connsiteY14" fmla="*/ 631400 h 688550"/>
                <a:gd name="connsiteX15" fmla="*/ 1428776 w 1471874"/>
                <a:gd name="connsiteY15" fmla="*/ 588538 h 688550"/>
                <a:gd name="connsiteX16" fmla="*/ 1471638 w 1471874"/>
                <a:gd name="connsiteY16" fmla="*/ 502813 h 688550"/>
                <a:gd name="connsiteX17" fmla="*/ 1400201 w 1471874"/>
                <a:gd name="connsiteY17" fmla="*/ 402800 h 688550"/>
                <a:gd name="connsiteX18" fmla="*/ 1257326 w 1471874"/>
                <a:gd name="connsiteY18" fmla="*/ 317075 h 688550"/>
                <a:gd name="connsiteX19" fmla="*/ 1128738 w 1471874"/>
                <a:gd name="connsiteY19" fmla="*/ 245638 h 688550"/>
                <a:gd name="connsiteX20" fmla="*/ 1000151 w 1471874"/>
                <a:gd name="connsiteY20" fmla="*/ 174200 h 688550"/>
                <a:gd name="connsiteX21" fmla="*/ 943001 w 1471874"/>
                <a:gd name="connsiteY21" fmla="*/ 131338 h 688550"/>
                <a:gd name="connsiteX22" fmla="*/ 900138 w 1471874"/>
                <a:gd name="connsiteY22" fmla="*/ 102763 h 688550"/>
                <a:gd name="connsiteX23" fmla="*/ 842988 w 1471874"/>
                <a:gd name="connsiteY23" fmla="*/ 59900 h 688550"/>
                <a:gd name="connsiteX24" fmla="*/ 800126 w 1471874"/>
                <a:gd name="connsiteY24" fmla="*/ 45613 h 688550"/>
                <a:gd name="connsiteX25" fmla="*/ 757263 w 1471874"/>
                <a:gd name="connsiteY25" fmla="*/ 17038 h 688550"/>
                <a:gd name="connsiteX26" fmla="*/ 600101 w 1471874"/>
                <a:gd name="connsiteY26" fmla="*/ 2750 h 68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471874" h="688550">
                  <a:moveTo>
                    <a:pt x="800126" y="117050"/>
                  </a:moveTo>
                  <a:cubicBezTo>
                    <a:pt x="-55360" y="140814"/>
                    <a:pt x="507686" y="101677"/>
                    <a:pt x="200051" y="145625"/>
                  </a:cubicBezTo>
                  <a:cubicBezTo>
                    <a:pt x="43973" y="167922"/>
                    <a:pt x="134402" y="147751"/>
                    <a:pt x="28601" y="174200"/>
                  </a:cubicBezTo>
                  <a:cubicBezTo>
                    <a:pt x="19076" y="188488"/>
                    <a:pt x="1922" y="199996"/>
                    <a:pt x="26" y="217063"/>
                  </a:cubicBezTo>
                  <a:cubicBezTo>
                    <a:pt x="-715" y="223735"/>
                    <a:pt x="14252" y="324126"/>
                    <a:pt x="28601" y="345650"/>
                  </a:cubicBezTo>
                  <a:cubicBezTo>
                    <a:pt x="39809" y="362462"/>
                    <a:pt x="59058" y="372564"/>
                    <a:pt x="71463" y="388513"/>
                  </a:cubicBezTo>
                  <a:cubicBezTo>
                    <a:pt x="92547" y="415622"/>
                    <a:pt x="100038" y="455188"/>
                    <a:pt x="128613" y="474238"/>
                  </a:cubicBezTo>
                  <a:cubicBezTo>
                    <a:pt x="223344" y="537391"/>
                    <a:pt x="118085" y="463172"/>
                    <a:pt x="214338" y="545675"/>
                  </a:cubicBezTo>
                  <a:cubicBezTo>
                    <a:pt x="265561" y="589581"/>
                    <a:pt x="283889" y="594502"/>
                    <a:pt x="342926" y="631400"/>
                  </a:cubicBezTo>
                  <a:cubicBezTo>
                    <a:pt x="357487" y="640501"/>
                    <a:pt x="370005" y="653211"/>
                    <a:pt x="385788" y="659975"/>
                  </a:cubicBezTo>
                  <a:cubicBezTo>
                    <a:pt x="403837" y="667710"/>
                    <a:pt x="424057" y="668869"/>
                    <a:pt x="442938" y="674263"/>
                  </a:cubicBezTo>
                  <a:cubicBezTo>
                    <a:pt x="457419" y="678400"/>
                    <a:pt x="471513" y="683788"/>
                    <a:pt x="485801" y="688550"/>
                  </a:cubicBezTo>
                  <a:lnTo>
                    <a:pt x="1014438" y="674263"/>
                  </a:lnTo>
                  <a:cubicBezTo>
                    <a:pt x="1125574" y="669211"/>
                    <a:pt x="1086629" y="661137"/>
                    <a:pt x="1171601" y="645688"/>
                  </a:cubicBezTo>
                  <a:cubicBezTo>
                    <a:pt x="1204734" y="639664"/>
                    <a:pt x="1238591" y="638004"/>
                    <a:pt x="1271613" y="631400"/>
                  </a:cubicBezTo>
                  <a:cubicBezTo>
                    <a:pt x="1352178" y="615287"/>
                    <a:pt x="1367195" y="609064"/>
                    <a:pt x="1428776" y="588538"/>
                  </a:cubicBezTo>
                  <a:cubicBezTo>
                    <a:pt x="1439256" y="572818"/>
                    <a:pt x="1475118" y="527170"/>
                    <a:pt x="1471638" y="502813"/>
                  </a:cubicBezTo>
                  <a:cubicBezTo>
                    <a:pt x="1466431" y="466363"/>
                    <a:pt x="1427382" y="423941"/>
                    <a:pt x="1400201" y="402800"/>
                  </a:cubicBezTo>
                  <a:cubicBezTo>
                    <a:pt x="1313063" y="335026"/>
                    <a:pt x="1335079" y="360271"/>
                    <a:pt x="1257326" y="317075"/>
                  </a:cubicBezTo>
                  <a:cubicBezTo>
                    <a:pt x="1095864" y="227375"/>
                    <a:pt x="1265764" y="314151"/>
                    <a:pt x="1128738" y="245638"/>
                  </a:cubicBezTo>
                  <a:cubicBezTo>
                    <a:pt x="1041125" y="158022"/>
                    <a:pt x="1140007" y="244127"/>
                    <a:pt x="1000151" y="174200"/>
                  </a:cubicBezTo>
                  <a:cubicBezTo>
                    <a:pt x="978853" y="163551"/>
                    <a:pt x="962378" y="145179"/>
                    <a:pt x="943001" y="131338"/>
                  </a:cubicBezTo>
                  <a:cubicBezTo>
                    <a:pt x="929028" y="121357"/>
                    <a:pt x="914111" y="112744"/>
                    <a:pt x="900138" y="102763"/>
                  </a:cubicBezTo>
                  <a:cubicBezTo>
                    <a:pt x="880761" y="88922"/>
                    <a:pt x="863663" y="71714"/>
                    <a:pt x="842988" y="59900"/>
                  </a:cubicBezTo>
                  <a:cubicBezTo>
                    <a:pt x="829912" y="52428"/>
                    <a:pt x="814413" y="50375"/>
                    <a:pt x="800126" y="45613"/>
                  </a:cubicBezTo>
                  <a:cubicBezTo>
                    <a:pt x="785838" y="36088"/>
                    <a:pt x="772622" y="24717"/>
                    <a:pt x="757263" y="17038"/>
                  </a:cubicBezTo>
                  <a:cubicBezTo>
                    <a:pt x="704590" y="-9299"/>
                    <a:pt x="662841" y="2750"/>
                    <a:pt x="600101" y="2750"/>
                  </a:cubicBezTo>
                </a:path>
              </a:pathLst>
            </a:cu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586652" y="996380"/>
              <a:ext cx="15087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0432FF"/>
                  </a:solidFill>
                </a:rPr>
                <a:t>lemma</a:t>
              </a:r>
              <a:endParaRPr lang="en-US" b="1" dirty="0">
                <a:solidFill>
                  <a:srgbClr val="0432FF"/>
                </a:solidFill>
              </a:endParaRPr>
            </a:p>
          </p:txBody>
        </p:sp>
        <p:cxnSp>
          <p:nvCxnSpPr>
            <p:cNvPr id="18" name="Straight Arrow Connector 17"/>
            <p:cNvCxnSpPr>
              <a:endCxn id="8" idx="20"/>
            </p:cNvCxnSpPr>
            <p:nvPr/>
          </p:nvCxnSpPr>
          <p:spPr>
            <a:xfrm flipH="1">
              <a:off x="1042988" y="1356105"/>
              <a:ext cx="685800" cy="64402"/>
            </a:xfrm>
            <a:prstGeom prst="straightConnector1">
              <a:avLst/>
            </a:prstGeom>
            <a:ln w="22225">
              <a:solidFill>
                <a:srgbClr val="0432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>
            <a:endCxn id="13" idx="0"/>
          </p:cNvCxnSpPr>
          <p:nvPr/>
        </p:nvCxnSpPr>
        <p:spPr>
          <a:xfrm>
            <a:off x="5926889" y="1435534"/>
            <a:ext cx="328294" cy="58685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1918686" y="1427715"/>
            <a:ext cx="4069146" cy="164863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890002" y="1455470"/>
            <a:ext cx="4059735" cy="332774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6" idx="5"/>
          </p:cNvCxnSpPr>
          <p:nvPr/>
        </p:nvCxnSpPr>
        <p:spPr>
          <a:xfrm flipH="1">
            <a:off x="1795351" y="1442740"/>
            <a:ext cx="4179445" cy="4682152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5" idx="6"/>
          </p:cNvCxnSpPr>
          <p:nvPr/>
        </p:nvCxnSpPr>
        <p:spPr>
          <a:xfrm>
            <a:off x="5906480" y="1455469"/>
            <a:ext cx="301074" cy="1162240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290498" y="971567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432FF"/>
                </a:solidFill>
              </a:rPr>
              <a:t>definition</a:t>
            </a:r>
            <a:endParaRPr lang="en-US" b="1" dirty="0">
              <a:solidFill>
                <a:srgbClr val="0432FF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7833097" y="1595170"/>
            <a:ext cx="244104" cy="423804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35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 animBg="1"/>
      <p:bldP spid="14" grpId="0" animBg="1"/>
      <p:bldP spid="15" grpId="0" animBg="1"/>
      <p:bldP spid="16" grpId="0" animBg="1"/>
      <p:bldP spid="2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about a radically different approach?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287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86605"/>
            <a:ext cx="8747760" cy="932596"/>
          </a:xfrm>
        </p:spPr>
        <p:txBody>
          <a:bodyPr/>
          <a:lstStyle/>
          <a:p>
            <a:r>
              <a:rPr lang="en-US" dirty="0"/>
              <a:t>Ludwig Wittgenstein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209801"/>
            <a:ext cx="10363200" cy="3809999"/>
          </a:xfrm>
        </p:spPr>
        <p:txBody>
          <a:bodyPr/>
          <a:lstStyle/>
          <a:p>
            <a:pPr marL="0" indent="0"/>
            <a:r>
              <a:rPr lang="en-US" sz="3600" dirty="0"/>
              <a:t>PI #43: </a:t>
            </a:r>
          </a:p>
          <a:p>
            <a:pPr marL="319088" lvl="1" indent="0">
              <a:buNone/>
            </a:pPr>
            <a:r>
              <a:rPr lang="en-US" sz="3600" dirty="0"/>
              <a:t>"The meaning of a word is its use in the language"</a:t>
            </a:r>
          </a:p>
        </p:txBody>
      </p:sp>
    </p:spTree>
    <p:extLst>
      <p:ext uri="{BB962C8B-B14F-4D97-AF65-F5344CB8AC3E}">
        <p14:creationId xmlns:p14="http://schemas.microsoft.com/office/powerpoint/2010/main" val="1843367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define words by their usages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11094719" cy="4572000"/>
          </a:xfrm>
        </p:spPr>
        <p:txBody>
          <a:bodyPr/>
          <a:lstStyle/>
          <a:p>
            <a:r>
              <a:rPr lang="en-US" sz="3200" dirty="0"/>
              <a:t>One way to define "usage": </a:t>
            </a:r>
          </a:p>
          <a:p>
            <a:r>
              <a:rPr lang="en-US" sz="3200" dirty="0"/>
              <a:t>	words are defined by their environments (the words around them)</a:t>
            </a:r>
          </a:p>
          <a:p>
            <a:endParaRPr lang="en-US" sz="3200" dirty="0"/>
          </a:p>
          <a:p>
            <a:r>
              <a:rPr lang="en-US" sz="3200" dirty="0" err="1"/>
              <a:t>Zellig</a:t>
            </a:r>
            <a:r>
              <a:rPr lang="en-US" sz="3200" dirty="0"/>
              <a:t> Harris (1954): </a:t>
            </a:r>
          </a:p>
          <a:p>
            <a:r>
              <a:rPr lang="en-US" sz="3200" b="1" dirty="0"/>
              <a:t>If A and B have almost identical environments we say that they are synonyms</a:t>
            </a:r>
            <a:r>
              <a:rPr lang="en-US" sz="3200" dirty="0"/>
              <a:t>.</a:t>
            </a:r>
          </a:p>
          <a:p>
            <a:pPr marL="0" indent="0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593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7927F-2600-7A4D-B368-5069E69F7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603"/>
            <a:ext cx="113538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What does recent English borrowing </a:t>
            </a:r>
            <a:r>
              <a:rPr lang="en-US" i="1" dirty="0" err="1"/>
              <a:t>ongchoi</a:t>
            </a:r>
            <a:r>
              <a:rPr lang="en-US" dirty="0"/>
              <a:t>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57E7B-DC19-F34F-9290-2382F44E2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47799"/>
            <a:ext cx="10744200" cy="5250597"/>
          </a:xfrm>
        </p:spPr>
        <p:txBody>
          <a:bodyPr>
            <a:normAutofit/>
          </a:bodyPr>
          <a:lstStyle/>
          <a:p>
            <a:pPr marL="123825" indent="0"/>
            <a:r>
              <a:rPr lang="en-US" sz="3200" dirty="0"/>
              <a:t>Suppose you see these sentences:</a:t>
            </a:r>
          </a:p>
          <a:p>
            <a:pPr marL="814903" lvl="1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is delicious </a:t>
            </a:r>
            <a:r>
              <a:rPr lang="en-US" sz="2400" b="1" dirty="0"/>
              <a:t>sautéed</a:t>
            </a:r>
            <a:r>
              <a:rPr lang="en-US" sz="2400" dirty="0"/>
              <a:t> </a:t>
            </a:r>
            <a:r>
              <a:rPr lang="en-US" sz="2400" b="1" dirty="0"/>
              <a:t>with</a:t>
            </a:r>
            <a:r>
              <a:rPr lang="en-US" sz="2400" dirty="0"/>
              <a:t> </a:t>
            </a:r>
            <a:r>
              <a:rPr lang="en-US" sz="2400" b="1" dirty="0"/>
              <a:t>garlic</a:t>
            </a:r>
            <a:r>
              <a:rPr lang="en-US" sz="2400" dirty="0"/>
              <a:t>. </a:t>
            </a:r>
          </a:p>
          <a:p>
            <a:pPr marL="814903" lvl="1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is superb </a:t>
            </a:r>
            <a:r>
              <a:rPr lang="en-US" sz="2400" b="1" dirty="0"/>
              <a:t>over rice</a:t>
            </a:r>
          </a:p>
          <a:p>
            <a:pPr marL="814903" lvl="1" indent="-161925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Ong </a:t>
            </a:r>
            <a:r>
              <a:rPr lang="en-US" sz="2400" dirty="0" err="1"/>
              <a:t>choi</a:t>
            </a:r>
            <a:r>
              <a:rPr lang="en-US" sz="2400" dirty="0"/>
              <a:t> </a:t>
            </a:r>
            <a:r>
              <a:rPr lang="en-US" sz="2400" b="1" dirty="0"/>
              <a:t>leaves</a:t>
            </a:r>
            <a:r>
              <a:rPr lang="en-US" sz="2400" dirty="0"/>
              <a:t> with salty sauces</a:t>
            </a:r>
          </a:p>
          <a:p>
            <a:r>
              <a:rPr lang="en-US" sz="3200" dirty="0"/>
              <a:t>And you've also seen these:</a:t>
            </a:r>
          </a:p>
          <a:p>
            <a:pPr marL="876816" lvl="1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…spinach </a:t>
            </a:r>
            <a:r>
              <a:rPr lang="en-US" sz="2400" b="1" dirty="0"/>
              <a:t>sautéed</a:t>
            </a:r>
            <a:r>
              <a:rPr lang="en-US" sz="2400" dirty="0"/>
              <a:t> </a:t>
            </a:r>
            <a:r>
              <a:rPr lang="en-US" sz="2400" b="1" dirty="0"/>
              <a:t>with</a:t>
            </a:r>
            <a:r>
              <a:rPr lang="en-US" sz="2400" dirty="0"/>
              <a:t> </a:t>
            </a:r>
            <a:r>
              <a:rPr lang="en-US" sz="2400" b="1" dirty="0"/>
              <a:t>garlic</a:t>
            </a:r>
            <a:r>
              <a:rPr lang="en-US" sz="2400" dirty="0"/>
              <a:t> </a:t>
            </a:r>
            <a:r>
              <a:rPr lang="en-US" sz="2400" b="1" dirty="0"/>
              <a:t>over rice</a:t>
            </a:r>
          </a:p>
          <a:p>
            <a:pPr marL="876816" lvl="1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Chard stems and </a:t>
            </a:r>
            <a:r>
              <a:rPr lang="en-US" sz="2400" b="1" dirty="0"/>
              <a:t>leaves</a:t>
            </a:r>
            <a:r>
              <a:rPr lang="en-US" sz="2400" dirty="0"/>
              <a:t> are </a:t>
            </a:r>
            <a:r>
              <a:rPr lang="en-US" sz="2400" b="1" dirty="0"/>
              <a:t>delicious</a:t>
            </a:r>
          </a:p>
          <a:p>
            <a:pPr marL="876816" lvl="1" indent="-223838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Collard greens and other </a:t>
            </a:r>
            <a:r>
              <a:rPr lang="en-US" sz="2400" b="1" dirty="0"/>
              <a:t>salty</a:t>
            </a:r>
            <a:r>
              <a:rPr lang="en-US" sz="2400" dirty="0"/>
              <a:t> leafy greens</a:t>
            </a:r>
          </a:p>
          <a:p>
            <a:r>
              <a:rPr lang="en-US" sz="3200" dirty="0"/>
              <a:t>Conclusion:</a:t>
            </a:r>
          </a:p>
          <a:p>
            <a:pPr lvl="1"/>
            <a:r>
              <a:rPr lang="en-US" sz="2800" dirty="0" err="1"/>
              <a:t>Ongchoi</a:t>
            </a:r>
            <a:r>
              <a:rPr lang="en-US" sz="2800" dirty="0"/>
              <a:t> is a leafy green like spinach, chard, or collard greens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89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BC9D-C67D-D74D-AC6B-B7F1F9CA0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18362"/>
            <a:ext cx="11963400" cy="1256797"/>
          </a:xfrm>
        </p:spPr>
        <p:txBody>
          <a:bodyPr>
            <a:normAutofit/>
          </a:bodyPr>
          <a:lstStyle/>
          <a:p>
            <a:r>
              <a:rPr lang="en-US" dirty="0" err="1"/>
              <a:t>Ongchoi</a:t>
            </a:r>
            <a:r>
              <a:rPr lang="en-US" dirty="0"/>
              <a:t>: </a:t>
            </a:r>
            <a:r>
              <a:rPr lang="en-US" i="1" dirty="0"/>
              <a:t>Ipomoea aquatica "Water Spinach"</a:t>
            </a:r>
            <a:endParaRPr lang="en-US" dirty="0">
              <a:latin typeface="Microsoft New Tai Lue" panose="020B0502040204020203" pitchFamily="34" charset="0"/>
              <a:ea typeface="KaiTi" panose="02010609060101010101" pitchFamily="49" charset="-122"/>
              <a:cs typeface="Microsoft New Tai Lue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23B201-95EA-D042-8357-5FC3688E6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33" y="1418483"/>
            <a:ext cx="6016625" cy="500083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12895-FB05-3C42-AE96-C867F6A157DF}"/>
              </a:ext>
            </a:extLst>
          </p:cNvPr>
          <p:cNvSpPr txBox="1"/>
          <p:nvPr/>
        </p:nvSpPr>
        <p:spPr>
          <a:xfrm>
            <a:off x="6108423" y="6462639"/>
            <a:ext cx="3223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Yamaguchi, Wikimedia Commons, public domain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DE0C41-078E-6447-B19B-8C13421F423D}"/>
              </a:ext>
            </a:extLst>
          </p:cNvPr>
          <p:cNvSpPr txBox="1"/>
          <p:nvPr/>
        </p:nvSpPr>
        <p:spPr>
          <a:xfrm>
            <a:off x="1981200" y="2507376"/>
            <a:ext cx="199727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i="1">
                <a:latin typeface="Microsoft New Tai Lue" panose="020B0502040204020203" pitchFamily="34" charset="0"/>
                <a:ea typeface="KaiTi" panose="02010609060101010101" pitchFamily="49" charset="-122"/>
                <a:cs typeface="Microsoft New Tai Lue" panose="020B0502040204020203" pitchFamily="34" charset="0"/>
              </a:rPr>
              <a:t>空心菜</a:t>
            </a:r>
            <a:endParaRPr lang="en-US" altLang="ja-JP" sz="3200" i="1" dirty="0">
              <a:latin typeface="Microsoft New Tai Lue" panose="020B0502040204020203" pitchFamily="34" charset="0"/>
              <a:ea typeface="KaiTi" panose="02010609060101010101" pitchFamily="49" charset="-122"/>
              <a:cs typeface="Microsoft New Tai Lue" panose="020B0502040204020203" pitchFamily="34" charset="0"/>
            </a:endParaRPr>
          </a:p>
          <a:p>
            <a:r>
              <a:rPr lang="en-US" sz="3200" i="1" dirty="0">
                <a:latin typeface="Microsoft New Tai Lue" panose="020B0502040204020203" pitchFamily="34" charset="0"/>
                <a:ea typeface="KaiTi" panose="02010609060101010101" pitchFamily="49" charset="-122"/>
                <a:cs typeface="Microsoft New Tai Lue" panose="020B0502040204020203" pitchFamily="34" charset="0"/>
              </a:rPr>
              <a:t>kangkong</a:t>
            </a:r>
          </a:p>
          <a:p>
            <a:r>
              <a:rPr lang="en-US" sz="3200" dirty="0" err="1"/>
              <a:t>rau</a:t>
            </a:r>
            <a:r>
              <a:rPr lang="en-US" sz="3200" dirty="0"/>
              <a:t> </a:t>
            </a:r>
            <a:r>
              <a:rPr lang="en-US" sz="3200" dirty="0" err="1"/>
              <a:t>muống</a:t>
            </a:r>
            <a:endParaRPr lang="en-US" sz="3200" dirty="0"/>
          </a:p>
          <a:p>
            <a:r>
              <a:rPr lang="en-US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387245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C6DC75-6F7E-2940-9046-D9B48B47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7841" y="3560266"/>
            <a:ext cx="7206159" cy="32977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16081-C1F9-DE4B-879C-2C9DEC6719FE}"/>
              </a:ext>
            </a:extLst>
          </p:cNvPr>
          <p:cNvSpPr/>
          <p:nvPr/>
        </p:nvSpPr>
        <p:spPr>
          <a:xfrm>
            <a:off x="1952626" y="3494632"/>
            <a:ext cx="7467600" cy="3429000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solidFill>
              <a:srgbClr val="00B0F0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7200"/>
            <a:ext cx="10820400" cy="780195"/>
          </a:xfrm>
        </p:spPr>
        <p:txBody>
          <a:bodyPr>
            <a:normAutofit fontScale="90000"/>
          </a:bodyPr>
          <a:lstStyle/>
          <a:p>
            <a:r>
              <a:rPr lang="en-US" dirty="0"/>
              <a:t>A new model of meaning focusing on distributional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524000"/>
            <a:ext cx="9296401" cy="5181600"/>
          </a:xfrm>
          <a:noFill/>
        </p:spPr>
        <p:txBody>
          <a:bodyPr>
            <a:normAutofit/>
          </a:bodyPr>
          <a:lstStyle/>
          <a:p>
            <a:r>
              <a:rPr lang="en-US" sz="3200" dirty="0"/>
              <a:t>Each word = a vector </a:t>
            </a:r>
          </a:p>
          <a:p>
            <a:pPr lvl="1"/>
            <a:r>
              <a:rPr lang="en-US" sz="3000" dirty="0"/>
              <a:t>Not just "word" or word45.</a:t>
            </a:r>
          </a:p>
          <a:p>
            <a:r>
              <a:rPr lang="en-US" sz="3200" dirty="0"/>
              <a:t>Similar words are "nearby in space"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948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define a word as a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057400"/>
            <a:ext cx="10363200" cy="4648200"/>
          </a:xfrm>
        </p:spPr>
        <p:txBody>
          <a:bodyPr>
            <a:normAutofit/>
          </a:bodyPr>
          <a:lstStyle/>
          <a:p>
            <a:r>
              <a:rPr lang="en-US" sz="3600" dirty="0"/>
              <a:t>Called an "embedding" because it's embedded into a space</a:t>
            </a:r>
          </a:p>
          <a:p>
            <a:r>
              <a:rPr lang="en-US" sz="3600" dirty="0"/>
              <a:t>The standard way to represent meaning in NLP</a:t>
            </a:r>
          </a:p>
          <a:p>
            <a:pPr marL="914400" indent="-914400"/>
            <a:r>
              <a:rPr lang="en-US" sz="3600" dirty="0"/>
              <a:t>	</a:t>
            </a:r>
            <a:r>
              <a:rPr lang="en-US" sz="3600" b="1" dirty="0">
                <a:solidFill>
                  <a:srgbClr val="0000FF"/>
                </a:solidFill>
              </a:rPr>
              <a:t>Every modern NLP algorithm uses embeddings as the representation of word meaning</a:t>
            </a:r>
          </a:p>
          <a:p>
            <a:r>
              <a:rPr lang="en-US" sz="3600" dirty="0"/>
              <a:t>Fine-grained model of meaning for similarity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1438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238B7-F6BF-704D-B077-1546F9395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286605"/>
            <a:ext cx="8823961" cy="1161196"/>
          </a:xfrm>
        </p:spPr>
        <p:txBody>
          <a:bodyPr/>
          <a:lstStyle/>
          <a:p>
            <a:r>
              <a:rPr lang="en-US" dirty="0"/>
              <a:t>Intuition: why vectors?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9DDB4-568F-114E-90B1-AEF78432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52600"/>
            <a:ext cx="11125200" cy="464820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Consider sentiment analysis:</a:t>
            </a:r>
          </a:p>
          <a:p>
            <a:endParaRPr lang="en-US" sz="400" dirty="0"/>
          </a:p>
          <a:p>
            <a:pPr lvl="1"/>
            <a:r>
              <a:rPr lang="en-US" sz="3200" dirty="0"/>
              <a:t>With </a:t>
            </a:r>
            <a:r>
              <a:rPr lang="en-US" sz="3200" b="1" dirty="0"/>
              <a:t>words</a:t>
            </a:r>
            <a:r>
              <a:rPr lang="en-US" sz="3200" dirty="0"/>
              <a:t>,  a feature is a word identity</a:t>
            </a:r>
          </a:p>
          <a:p>
            <a:pPr lvl="2"/>
            <a:r>
              <a:rPr lang="en-US" sz="2800" dirty="0"/>
              <a:t>Feature 5: 'The previous word was  "terrible"'</a:t>
            </a:r>
          </a:p>
          <a:p>
            <a:pPr lvl="2"/>
            <a:r>
              <a:rPr lang="en-US" sz="2800" dirty="0"/>
              <a:t>requires </a:t>
            </a:r>
            <a:r>
              <a:rPr lang="en-US" sz="2800" b="1" dirty="0"/>
              <a:t>exact</a:t>
            </a:r>
            <a:r>
              <a:rPr lang="en-US" sz="2800" dirty="0"/>
              <a:t> </a:t>
            </a:r>
            <a:r>
              <a:rPr lang="en-US" sz="2800" b="1" dirty="0"/>
              <a:t>same</a:t>
            </a:r>
            <a:r>
              <a:rPr lang="en-US" sz="2800" dirty="0"/>
              <a:t> </a:t>
            </a:r>
            <a:r>
              <a:rPr lang="en-US" sz="2800" b="1" dirty="0"/>
              <a:t>word</a:t>
            </a:r>
            <a:r>
              <a:rPr lang="en-US" sz="2800" dirty="0"/>
              <a:t> to be in training and test</a:t>
            </a:r>
          </a:p>
          <a:p>
            <a:pPr lvl="2"/>
            <a:endParaRPr lang="en-US" sz="1400" dirty="0"/>
          </a:p>
          <a:p>
            <a:pPr lvl="1"/>
            <a:r>
              <a:rPr lang="en-US" sz="3200" dirty="0"/>
              <a:t>With </a:t>
            </a:r>
            <a:r>
              <a:rPr lang="en-US" sz="3200" b="1" dirty="0"/>
              <a:t>embeddings</a:t>
            </a:r>
            <a:r>
              <a:rPr lang="en-US" sz="3200" dirty="0"/>
              <a:t>: </a:t>
            </a:r>
          </a:p>
          <a:p>
            <a:pPr lvl="2"/>
            <a:r>
              <a:rPr lang="en-US" sz="2800" dirty="0"/>
              <a:t>Feature is a word vector</a:t>
            </a:r>
          </a:p>
          <a:p>
            <a:pPr lvl="2"/>
            <a:r>
              <a:rPr lang="en-US" sz="2800" dirty="0"/>
              <a:t>'The previous word was vector [35,22,17…]</a:t>
            </a:r>
          </a:p>
          <a:p>
            <a:pPr lvl="2"/>
            <a:r>
              <a:rPr lang="en-US" sz="2800" dirty="0"/>
              <a:t>Now in the test set we might see a similar vector [34,21,14]</a:t>
            </a:r>
          </a:p>
          <a:p>
            <a:pPr lvl="2"/>
            <a:r>
              <a:rPr lang="en-US" sz="2800" dirty="0"/>
              <a:t>We can generalize to </a:t>
            </a:r>
            <a:r>
              <a:rPr lang="en-US" sz="2800" b="1" dirty="0"/>
              <a:t>similar but unseen</a:t>
            </a:r>
            <a:r>
              <a:rPr lang="en-US" sz="2800" dirty="0"/>
              <a:t> words!!!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983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8BE4-92B8-FD4A-9CFC-7E5F79896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86605"/>
            <a:ext cx="8747760" cy="1008796"/>
          </a:xfrm>
        </p:spPr>
        <p:txBody>
          <a:bodyPr/>
          <a:lstStyle/>
          <a:p>
            <a:r>
              <a:rPr lang="en-US" dirty="0"/>
              <a:t>We'll discuss 2 kinds of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C9F9A-F83A-1845-89F9-1002B5D6C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45734"/>
            <a:ext cx="9525001" cy="5012266"/>
          </a:xfrm>
        </p:spPr>
        <p:txBody>
          <a:bodyPr>
            <a:normAutofit lnSpcReduction="10000"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tf-idf</a:t>
            </a:r>
            <a:r>
              <a:rPr lang="en-US" sz="3200" dirty="0">
                <a:solidFill>
                  <a:srgbClr val="0000FF"/>
                </a:solidFill>
              </a:rPr>
              <a:t> </a:t>
            </a:r>
          </a:p>
          <a:p>
            <a:pPr lvl="1"/>
            <a:r>
              <a:rPr lang="en-US" sz="2800" dirty="0"/>
              <a:t>Information Retrieval workhorse!</a:t>
            </a:r>
          </a:p>
          <a:p>
            <a:pPr lvl="1"/>
            <a:r>
              <a:rPr lang="en-US" sz="2800" dirty="0"/>
              <a:t>A common baseline model</a:t>
            </a:r>
          </a:p>
          <a:p>
            <a:pPr lvl="1"/>
            <a:r>
              <a:rPr lang="en-US" sz="2800" b="1" dirty="0"/>
              <a:t>Sparse</a:t>
            </a:r>
            <a:r>
              <a:rPr lang="en-US" sz="2800" dirty="0"/>
              <a:t> vectors</a:t>
            </a:r>
          </a:p>
          <a:p>
            <a:pPr lvl="1"/>
            <a:r>
              <a:rPr lang="en-US" sz="2800" dirty="0"/>
              <a:t>Words are represented by (a simple function of) the </a:t>
            </a:r>
            <a:r>
              <a:rPr lang="en-US" sz="2800" b="1" dirty="0"/>
              <a:t>counts </a:t>
            </a:r>
            <a:r>
              <a:rPr lang="en-US" sz="2800" dirty="0"/>
              <a:t>of nearby words</a:t>
            </a:r>
          </a:p>
          <a:p>
            <a:r>
              <a:rPr lang="en-US" sz="3200" dirty="0">
                <a:solidFill>
                  <a:srgbClr val="0000FF"/>
                </a:solidFill>
              </a:rPr>
              <a:t>Word2vec</a:t>
            </a:r>
          </a:p>
          <a:p>
            <a:pPr lvl="1"/>
            <a:r>
              <a:rPr lang="en-US" sz="2800" b="1" dirty="0"/>
              <a:t>Dense</a:t>
            </a:r>
            <a:r>
              <a:rPr lang="en-US" sz="2800" dirty="0"/>
              <a:t> vectors</a:t>
            </a:r>
          </a:p>
          <a:p>
            <a:pPr lvl="1"/>
            <a:r>
              <a:rPr lang="en-US" sz="2800" dirty="0"/>
              <a:t>Representation is created by training a classifier to </a:t>
            </a:r>
            <a:r>
              <a:rPr lang="en-US" sz="2800" b="1" dirty="0"/>
              <a:t>predict</a:t>
            </a:r>
            <a:r>
              <a:rPr lang="en-US" sz="2800" dirty="0"/>
              <a:t> whether a word is likely to appear nearby</a:t>
            </a:r>
          </a:p>
          <a:p>
            <a:pPr lvl="1"/>
            <a:r>
              <a:rPr lang="en-US" sz="2800" dirty="0"/>
              <a:t>In later chapters we'll discuss extensions called  </a:t>
            </a:r>
            <a:r>
              <a:rPr lang="en-US" sz="2800" b="1" dirty="0">
                <a:solidFill>
                  <a:srgbClr val="0000FF"/>
                </a:solidFill>
              </a:rPr>
              <a:t>contextual embeddings</a:t>
            </a:r>
          </a:p>
        </p:txBody>
      </p:sp>
    </p:spTree>
    <p:extLst>
      <p:ext uri="{BB962C8B-B14F-4D97-AF65-F5344CB8AC3E}">
        <p14:creationId xmlns:p14="http://schemas.microsoft.com/office/powerpoint/2010/main" val="38484077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Vector Semantics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49145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 pepper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200" dirty="0"/>
              <a:t>Sense 1: spice from pepper plant</a:t>
            </a:r>
          </a:p>
          <a:p>
            <a:pPr marL="0" indent="0"/>
            <a:r>
              <a:rPr lang="en-US" sz="3200" dirty="0"/>
              <a:t>Sense 2: the pepper plant itself</a:t>
            </a:r>
          </a:p>
          <a:p>
            <a:pPr marL="0" indent="0"/>
            <a:r>
              <a:rPr lang="en-US" sz="3200" dirty="0"/>
              <a:t>Sense 3: another similar plant (Jamaican pepper)</a:t>
            </a:r>
          </a:p>
          <a:p>
            <a:pPr marL="0" indent="0"/>
            <a:r>
              <a:rPr lang="en-US" sz="3200" dirty="0"/>
              <a:t>Sense 4: another plant with peppercorns (California pepper)</a:t>
            </a:r>
          </a:p>
          <a:p>
            <a:pPr marL="0" indent="0"/>
            <a:r>
              <a:rPr lang="en-US" sz="3200" dirty="0"/>
              <a:t>Sense 5: </a:t>
            </a:r>
            <a:r>
              <a:rPr lang="en-US" sz="3200" i="1" dirty="0"/>
              <a:t>capsicum</a:t>
            </a:r>
            <a:r>
              <a:rPr lang="en-US" sz="3200" dirty="0"/>
              <a:t> (i.e. chili, paprika, bell pepper, </a:t>
            </a:r>
            <a:r>
              <a:rPr lang="en-US" sz="3200" dirty="0" err="1"/>
              <a:t>etc</a:t>
            </a:r>
            <a:r>
              <a:rPr lang="en-US" sz="3200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D447FF-0A42-2E4C-9479-0C81C9B9447F}"/>
              </a:ext>
            </a:extLst>
          </p:cNvPr>
          <p:cNvSpPr/>
          <p:nvPr/>
        </p:nvSpPr>
        <p:spPr>
          <a:xfrm>
            <a:off x="762000" y="5257800"/>
            <a:ext cx="11103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A </a:t>
            </a:r>
            <a:r>
              <a:rPr lang="en-US" sz="3600" dirty="0">
                <a:solidFill>
                  <a:srgbClr val="0000FF"/>
                </a:solidFill>
              </a:rPr>
              <a:t>sense</a:t>
            </a:r>
            <a:r>
              <a:rPr lang="en-US" sz="3600" dirty="0"/>
              <a:t> or “</a:t>
            </a:r>
            <a:r>
              <a:rPr lang="en-US" sz="3600" dirty="0">
                <a:solidFill>
                  <a:srgbClr val="0000FF"/>
                </a:solidFill>
              </a:rPr>
              <a:t>concept</a:t>
            </a:r>
            <a:r>
              <a:rPr lang="en-US" sz="3600" dirty="0"/>
              <a:t>” is the meaning component of a word</a:t>
            </a:r>
          </a:p>
        </p:txBody>
      </p:sp>
    </p:spTree>
    <p:extLst>
      <p:ext uri="{BB962C8B-B14F-4D97-AF65-F5344CB8AC3E}">
        <p14:creationId xmlns:p14="http://schemas.microsoft.com/office/powerpoint/2010/main" val="4784595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Words and Vectors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64948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C371-A20E-3449-A100-5603F9AAB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B4F4FE-2007-E043-B405-8FB245FCD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8620" y="2819400"/>
            <a:ext cx="10675710" cy="18328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F32829-5579-0044-B177-C8647F945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8618" y="2819400"/>
            <a:ext cx="10675712" cy="18650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DD1A96-C2E5-0943-ADD9-A7A57A074AA9}"/>
              </a:ext>
            </a:extLst>
          </p:cNvPr>
          <p:cNvSpPr txBox="1"/>
          <p:nvPr/>
        </p:nvSpPr>
        <p:spPr>
          <a:xfrm>
            <a:off x="1097280" y="1561684"/>
            <a:ext cx="8509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Each document is represented by a vector of words</a:t>
            </a:r>
          </a:p>
        </p:txBody>
      </p:sp>
    </p:spTree>
    <p:extLst>
      <p:ext uri="{BB962C8B-B14F-4D97-AF65-F5344CB8AC3E}">
        <p14:creationId xmlns:p14="http://schemas.microsoft.com/office/powerpoint/2010/main" val="1400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E7582-C8D6-4B4C-974A-95CC0FA7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document vectors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6F0B48-3189-D046-A474-331B62D1B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3161" y="1828800"/>
            <a:ext cx="10629903" cy="4318397"/>
          </a:xfrm>
        </p:spPr>
      </p:pic>
    </p:spTree>
    <p:extLst>
      <p:ext uri="{BB962C8B-B14F-4D97-AF65-F5344CB8AC3E}">
        <p14:creationId xmlns:p14="http://schemas.microsoft.com/office/powerpoint/2010/main" val="26300247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A3447-D06E-7F4F-96AD-52B28B1DD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31" y="286605"/>
            <a:ext cx="10706569" cy="703995"/>
          </a:xfrm>
        </p:spPr>
        <p:txBody>
          <a:bodyPr>
            <a:normAutofit fontScale="90000"/>
          </a:bodyPr>
          <a:lstStyle/>
          <a:p>
            <a:r>
              <a:rPr lang="en-US" dirty="0"/>
              <a:t>Vectors are the basis of information retrieval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97A0E-6E21-AB4B-A49A-EFDC8AF9C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0631" y="1523999"/>
            <a:ext cx="10265399" cy="17933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9B99D0-E0B8-DA4F-A6BC-50A75EDCF204}"/>
              </a:ext>
            </a:extLst>
          </p:cNvPr>
          <p:cNvSpPr txBox="1"/>
          <p:nvPr/>
        </p:nvSpPr>
        <p:spPr>
          <a:xfrm>
            <a:off x="1180631" y="3839378"/>
            <a:ext cx="100969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Vectors are similar for the two comedies</a:t>
            </a:r>
          </a:p>
          <a:p>
            <a:r>
              <a:rPr lang="en-US" sz="3600" dirty="0"/>
              <a:t>Different than the history</a:t>
            </a:r>
          </a:p>
          <a:p>
            <a:r>
              <a:rPr lang="en-US" sz="3600" i="1" dirty="0"/>
              <a:t>	</a:t>
            </a:r>
            <a:endParaRPr lang="en-US" sz="3600" dirty="0"/>
          </a:p>
          <a:p>
            <a:r>
              <a:rPr lang="en-US" sz="3600" dirty="0"/>
              <a:t>Comedies have more </a:t>
            </a:r>
            <a:r>
              <a:rPr lang="en-US" sz="3600" i="1" dirty="0"/>
              <a:t>fools</a:t>
            </a:r>
            <a:r>
              <a:rPr lang="en-US" sz="3600" dirty="0"/>
              <a:t> and </a:t>
            </a:r>
            <a:r>
              <a:rPr lang="en-US" sz="3600" i="1" dirty="0"/>
              <a:t>wit</a:t>
            </a:r>
            <a:r>
              <a:rPr lang="en-US" sz="3600" dirty="0"/>
              <a:t> and fewer </a:t>
            </a:r>
            <a:r>
              <a:rPr lang="en-US" sz="3600" i="1" dirty="0"/>
              <a:t>battles</a:t>
            </a:r>
            <a:r>
              <a:rPr lang="en-US" sz="3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492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C7D5-F149-BE46-BEF9-7AC27820D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9603"/>
            <a:ext cx="11430000" cy="907198"/>
          </a:xfrm>
        </p:spPr>
        <p:txBody>
          <a:bodyPr>
            <a:normAutofit fontScale="90000"/>
          </a:bodyPr>
          <a:lstStyle/>
          <a:p>
            <a:r>
              <a:rPr lang="en-US" dirty="0"/>
              <a:t>Idea for word meaning: Words can be vectors too!!!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1322EE-EEB3-A445-A71F-40BC0BB67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936" y="1904448"/>
            <a:ext cx="10771121" cy="18492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27C6AF-7C63-BA43-9D3B-9299FAF3169E}"/>
              </a:ext>
            </a:extLst>
          </p:cNvPr>
          <p:cNvSpPr txBox="1"/>
          <p:nvPr/>
        </p:nvSpPr>
        <p:spPr>
          <a:xfrm>
            <a:off x="726660" y="4343400"/>
            <a:ext cx="112367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battle</a:t>
            </a:r>
            <a:r>
              <a:rPr lang="en-US" sz="2800" dirty="0"/>
              <a:t> is "the kind of word that occurs in Julius Caesar and Henry V"</a:t>
            </a:r>
          </a:p>
          <a:p>
            <a:endParaRPr lang="en-US" sz="2800" dirty="0"/>
          </a:p>
          <a:p>
            <a:r>
              <a:rPr lang="en-US" sz="2800" i="1" dirty="0"/>
              <a:t>fool </a:t>
            </a:r>
            <a:r>
              <a:rPr lang="en-US" sz="2800" dirty="0"/>
              <a:t>is "the kind of word that occurs  in comedies, especially Twelfth Night"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8408B6-FE18-F542-BD5F-FB39321C94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84541"/>
            <a:ext cx="10854279" cy="186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86605"/>
            <a:ext cx="9906000" cy="1450757"/>
          </a:xfrm>
        </p:spPr>
        <p:txBody>
          <a:bodyPr>
            <a:normAutofit/>
          </a:bodyPr>
          <a:lstStyle/>
          <a:p>
            <a:r>
              <a:rPr lang="en-US" dirty="0"/>
              <a:t>More common: word-word matrix</a:t>
            </a:r>
            <a:br>
              <a:rPr lang="en-US" dirty="0"/>
            </a:br>
            <a:r>
              <a:rPr lang="en-US" dirty="0"/>
              <a:t>(or "term-context matrix")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860" y="2138723"/>
            <a:ext cx="11340739" cy="3333750"/>
          </a:xfrm>
        </p:spPr>
        <p:txBody>
          <a:bodyPr/>
          <a:lstStyle/>
          <a:p>
            <a:r>
              <a:rPr lang="en-US" sz="3200" dirty="0"/>
              <a:t>Two </a:t>
            </a:r>
            <a:r>
              <a:rPr lang="en-US" sz="3200" b="1" dirty="0"/>
              <a:t>words</a:t>
            </a:r>
            <a:r>
              <a:rPr lang="en-US" sz="3200" dirty="0"/>
              <a:t> are similar in meaning if their context vectors are similar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0" y="72390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F3EF14-D0EA-3648-A881-4A5986659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3117597"/>
            <a:ext cx="9749121" cy="13760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7B9B02-D694-274E-A5C1-41CD1E4B9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9717" y="4994650"/>
            <a:ext cx="10272565" cy="175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943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F2B2-DA96-F749-AC1D-9C11BF68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414293-A28B-0B4A-860A-D4AA3E9B1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1" y="381000"/>
            <a:ext cx="8635999" cy="6096000"/>
          </a:xfrm>
        </p:spPr>
      </p:pic>
    </p:spTree>
    <p:extLst>
      <p:ext uri="{BB962C8B-B14F-4D97-AF65-F5344CB8AC3E}">
        <p14:creationId xmlns:p14="http://schemas.microsoft.com/office/powerpoint/2010/main" val="92500999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Words and Vectors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73720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Cosine for computing word similarity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36583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1F769-C5F2-404E-9D86-FC306D7FC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 product and cosine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D5BD6-BBA3-D04A-AE9E-D36C135AF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dot product between two vectors is a scalar: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dot product tends to be high when the two vectors have large values in the same dimensions</a:t>
            </a:r>
          </a:p>
          <a:p>
            <a:r>
              <a:rPr lang="en-US" dirty="0"/>
              <a:t>Dot product can be a similarity metric between vectors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948E89-82EB-114E-89F9-49201B69A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040" y="2362200"/>
            <a:ext cx="9255919" cy="113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30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77900" y="152400"/>
            <a:ext cx="10591800" cy="914400"/>
          </a:xfrm>
        </p:spPr>
        <p:txBody>
          <a:bodyPr>
            <a:normAutofit/>
          </a:bodyPr>
          <a:lstStyle/>
          <a:p>
            <a:r>
              <a:rPr lang="en-US" dirty="0"/>
              <a:t>Relations between senses: Synonymy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990600" y="1371600"/>
            <a:ext cx="10744200" cy="4724400"/>
          </a:xfrm>
        </p:spPr>
        <p:txBody>
          <a:bodyPr>
            <a:noAutofit/>
          </a:bodyPr>
          <a:lstStyle/>
          <a:p>
            <a:r>
              <a:rPr lang="en-US" sz="3600" dirty="0"/>
              <a:t>Synonyms have the same meaning in some or all contexts.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filbert / hazelnut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couch / sofa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big / large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automobile / car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vomit / throw up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water / H</a:t>
            </a:r>
            <a:r>
              <a:rPr lang="en-US" sz="3200" baseline="-25000" dirty="0"/>
              <a:t>2</a:t>
            </a:r>
            <a:r>
              <a:rPr lang="en-US" sz="32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7577199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EBD1C-5FAB-8642-AC34-211CD19ED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raw dot-product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2D3B5D-9AF3-6544-95F4-977FCCB0E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600200"/>
            <a:ext cx="10058401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Dot product favors long vectors</a:t>
            </a:r>
          </a:p>
          <a:p>
            <a:r>
              <a:rPr lang="en-US" dirty="0"/>
              <a:t>Dot product is higher if a vector is longer (has higher values in many dimension)</a:t>
            </a:r>
          </a:p>
          <a:p>
            <a:r>
              <a:rPr lang="en-US" dirty="0"/>
              <a:t>Vector length: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Frequent words (of, the, you) have long vectors (since they occur many times with other words).</a:t>
            </a:r>
          </a:p>
          <a:p>
            <a:r>
              <a:rPr lang="en-US" dirty="0"/>
              <a:t>So dot product overly favors frequent words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085B1C-4C5C-3C4B-AEAF-7EBE187A3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3276600"/>
            <a:ext cx="2819400" cy="158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298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533400" y="228601"/>
            <a:ext cx="11506200" cy="107827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Alternative: cosine for computing word similarity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8DA65-28F6-6F41-A908-3E2DCE16D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435904"/>
            <a:ext cx="7335618" cy="280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750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09799"/>
            <a:ext cx="10546080" cy="4488597"/>
          </a:xfrm>
        </p:spPr>
        <p:txBody>
          <a:bodyPr>
            <a:normAutofit/>
          </a:bodyPr>
          <a:lstStyle/>
          <a:p>
            <a:r>
              <a:rPr lang="en-US" sz="3200" dirty="0"/>
              <a:t>-1: vectors point in opposite directions </a:t>
            </a:r>
          </a:p>
          <a:p>
            <a:r>
              <a:rPr lang="en-US" sz="3200" dirty="0"/>
              <a:t>+1:  vectors point in same directions</a:t>
            </a:r>
          </a:p>
          <a:p>
            <a:r>
              <a:rPr lang="en-US" sz="3200" dirty="0"/>
              <a:t>0: vectors are orthogonal</a:t>
            </a:r>
          </a:p>
          <a:p>
            <a:endParaRPr lang="en-US" sz="3200" dirty="0"/>
          </a:p>
          <a:p>
            <a:endParaRPr lang="en-US" sz="3200" dirty="0"/>
          </a:p>
          <a:p>
            <a:r>
              <a:rPr lang="en-US" dirty="0"/>
              <a:t>But since raw frequency values are non-negative, the cosine for term-term matrix vectors ranges from 0–1 </a:t>
            </a:r>
            <a:endParaRPr lang="en-US" sz="3200" dirty="0"/>
          </a:p>
          <a:p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62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124700" y="1643796"/>
            <a:ext cx="4429126" cy="2952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2881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examples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5453825"/>
              </p:ext>
            </p:extLst>
          </p:nvPr>
        </p:nvGraphicFramePr>
        <p:xfrm>
          <a:off x="6629400" y="1447800"/>
          <a:ext cx="48006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97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dirty="0"/>
                        <a:t>cherry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dirty="0"/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400" dirty="0"/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3982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3325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63</a:t>
            </a:fld>
            <a:endParaRPr lang="en-US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536138"/>
              </p:ext>
            </p:extLst>
          </p:nvPr>
        </p:nvGraphicFramePr>
        <p:xfrm>
          <a:off x="526511" y="1568463"/>
          <a:ext cx="5430315" cy="1250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14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511" y="1568463"/>
                        <a:ext cx="5430315" cy="12509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0937C0B-C150-4844-87D6-977C6E6585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366"/>
          <a:stretch/>
        </p:blipFill>
        <p:spPr>
          <a:xfrm>
            <a:off x="1143000" y="4816508"/>
            <a:ext cx="3908187" cy="96327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FF90E6A-513A-0648-8C3B-0813DAC706B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565"/>
          <a:stretch/>
        </p:blipFill>
        <p:spPr>
          <a:xfrm>
            <a:off x="1143000" y="3017148"/>
            <a:ext cx="4197339" cy="9604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D5DFE6E-8C40-3244-B28B-FEDAD8994A5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6"/>
          <a:stretch/>
        </p:blipFill>
        <p:spPr>
          <a:xfrm>
            <a:off x="3998227" y="3839123"/>
            <a:ext cx="7050773" cy="100888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CFC8552-69D2-304E-91BE-7A5B7F77A1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92"/>
          <a:stretch/>
        </p:blipFill>
        <p:spPr>
          <a:xfrm>
            <a:off x="3241669" y="5648828"/>
            <a:ext cx="7936988" cy="105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808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1098-6E16-1E45-BAEF-458E5DA5F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100584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Visualizing cosines </a:t>
            </a:r>
            <a:br>
              <a:rPr lang="en-US" dirty="0"/>
            </a:br>
            <a:r>
              <a:rPr lang="en-US" dirty="0"/>
              <a:t>(well, angles)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0F5D-49EF-864D-B2EF-D35EDB629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80" y="2116871"/>
            <a:ext cx="10451576" cy="4121150"/>
          </a:xfrm>
        </p:spPr>
      </p:pic>
    </p:spTree>
    <p:extLst>
      <p:ext uri="{BB962C8B-B14F-4D97-AF65-F5344CB8AC3E}">
        <p14:creationId xmlns:p14="http://schemas.microsoft.com/office/powerpoint/2010/main" val="3567126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Cosine for computing word similarity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19733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TF-IDF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056859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83C39-A3FB-7848-82D3-74D9643E8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raw frequency is a bad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7AC3A-0656-4741-9877-4E979E583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0375" indent="-336550">
              <a:buFont typeface="Arial" panose="020B0604020202020204" pitchFamily="34" charset="0"/>
              <a:buChar char="•"/>
            </a:pPr>
            <a:r>
              <a:rPr lang="en-US" sz="3200" dirty="0"/>
              <a:t>Frequency is clearly useful; if </a:t>
            </a:r>
            <a:r>
              <a:rPr lang="en-US" sz="3200" i="1" dirty="0"/>
              <a:t>sugar</a:t>
            </a:r>
            <a:r>
              <a:rPr lang="en-US" sz="3200" dirty="0"/>
              <a:t> appears a lot near </a:t>
            </a:r>
            <a:r>
              <a:rPr lang="en-US" sz="3200" i="1" dirty="0"/>
              <a:t>apricot</a:t>
            </a:r>
            <a:r>
              <a:rPr lang="en-US" sz="3200" dirty="0"/>
              <a:t>, that's useful information.</a:t>
            </a:r>
          </a:p>
          <a:p>
            <a:pPr marL="460375" indent="-336550">
              <a:buFont typeface="Arial" panose="020B0604020202020204" pitchFamily="34" charset="0"/>
              <a:buChar char="•"/>
            </a:pPr>
            <a:r>
              <a:rPr lang="en-US" sz="3200" dirty="0"/>
              <a:t>But overly frequent words like </a:t>
            </a:r>
            <a:r>
              <a:rPr lang="en-US" sz="3200" i="1" dirty="0"/>
              <a:t>the</a:t>
            </a:r>
            <a:r>
              <a:rPr lang="en-US" sz="3200" dirty="0"/>
              <a:t>, </a:t>
            </a:r>
            <a:r>
              <a:rPr lang="en-US" sz="3200" i="1" dirty="0"/>
              <a:t>it,</a:t>
            </a:r>
            <a:r>
              <a:rPr lang="en-US" sz="3200" dirty="0"/>
              <a:t> or </a:t>
            </a:r>
            <a:r>
              <a:rPr lang="en-US" sz="3200" i="1" dirty="0"/>
              <a:t>they</a:t>
            </a:r>
            <a:r>
              <a:rPr lang="en-US" sz="3200" dirty="0"/>
              <a:t> are not very informative about the context</a:t>
            </a:r>
          </a:p>
          <a:p>
            <a:pPr marL="460375" indent="-336550">
              <a:buFont typeface="Arial" panose="020B0604020202020204" pitchFamily="34" charset="0"/>
              <a:buChar char="•"/>
            </a:pPr>
            <a:r>
              <a:rPr lang="en-US" sz="3200" dirty="0"/>
              <a:t>Need a function that resolves this frequency paradox!</a:t>
            </a:r>
          </a:p>
          <a:p>
            <a:pPr marL="0" indent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6753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CFC49-A1ED-9E4A-BDD3-CF2853CB6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12004"/>
            <a:ext cx="11201400" cy="907196"/>
          </a:xfrm>
        </p:spPr>
        <p:txBody>
          <a:bodyPr>
            <a:normAutofit/>
          </a:bodyPr>
          <a:lstStyle/>
          <a:p>
            <a:r>
              <a:rPr lang="en-US" dirty="0"/>
              <a:t>Two common solutions for word weighting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89F84A-470C-2D46-8D94-D3688B260C9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600" b="1" dirty="0" err="1">
                    <a:solidFill>
                      <a:srgbClr val="0000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tf-idf</a:t>
                </a:r>
                <a:r>
                  <a:rPr lang="en-US" sz="2800" b="1" dirty="0">
                    <a:solidFill>
                      <a:srgbClr val="0000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     </a:t>
                </a:r>
                <a:r>
                  <a:rPr lang="en-US" sz="28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tf-idf</a:t>
                </a: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value for word t in document d:</a:t>
                </a:r>
              </a:p>
              <a:p>
                <a:endParaRPr lang="en-US" sz="28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8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8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sz="3600" b="1" dirty="0">
                    <a:solidFill>
                      <a:srgbClr val="0000FF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PMI: </a:t>
                </a:r>
                <a:r>
                  <a:rPr lang="en-US" sz="36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(Pointwise mutual information)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b="1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m:t>PMI</m:t>
                    </m:r>
                    <m:d>
                      <m:dPr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  <m:r>
                      <a:rPr lang="en-US" sz="28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1" i="1">
                        <a:latin typeface="Cambria Math" panose="02040503050406030204" pitchFamily="18" charset="0"/>
                      </a:rPr>
                      <m:t>𝒍𝒐𝒈</m:t>
                    </m:r>
                    <m:f>
                      <m:fPr>
                        <m:ctrlPr>
                          <a:rPr lang="en-US" sz="28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𝒑</m:t>
                        </m:r>
                        <m:d>
                          <m:d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e>
                              <m:sub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e>
                        </m:d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n-US" sz="2800" b="1" i="1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sz="2800" b="1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8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89F84A-470C-2D46-8D94-D3688B260C9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774" t="-3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8CEBADC-0F5A-0A42-BD20-214980E74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832" y="2498074"/>
            <a:ext cx="2711573" cy="527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B3B8AE-42BC-1042-B6A3-5EB108B46753}"/>
              </a:ext>
            </a:extLst>
          </p:cNvPr>
          <p:cNvSpPr txBox="1"/>
          <p:nvPr/>
        </p:nvSpPr>
        <p:spPr>
          <a:xfrm>
            <a:off x="1604750" y="3288280"/>
            <a:ext cx="6609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Words like "the" or "good" have very low </a:t>
            </a:r>
            <a:r>
              <a:rPr lang="en-US" sz="28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idf</a:t>
            </a:r>
            <a:endParaRPr lang="en-US" sz="2800" dirty="0">
              <a:solidFill>
                <a:srgbClr val="0000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352F49-4AA1-0E41-AE74-88D724D3BFE6}"/>
              </a:ext>
            </a:extLst>
          </p:cNvPr>
          <p:cNvSpPr txBox="1"/>
          <p:nvPr/>
        </p:nvSpPr>
        <p:spPr>
          <a:xfrm>
            <a:off x="1714500" y="5442949"/>
            <a:ext cx="8991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if words like "good" appear more often with "great" than we would expect by chance</a:t>
            </a:r>
          </a:p>
        </p:txBody>
      </p:sp>
    </p:spTree>
    <p:extLst>
      <p:ext uri="{BB962C8B-B14F-4D97-AF65-F5344CB8AC3E}">
        <p14:creationId xmlns:p14="http://schemas.microsoft.com/office/powerpoint/2010/main" val="127951952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D9C4-F747-A547-85B0-B6624ED1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frequency (</a:t>
            </a:r>
            <a:r>
              <a:rPr lang="en-US" dirty="0" err="1"/>
              <a:t>tf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B35B6-D89B-2246-8D95-4410C0D89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tf</a:t>
            </a:r>
            <a:r>
              <a:rPr lang="en-US" i="1" baseline="-25000" dirty="0" err="1"/>
              <a:t>t</a:t>
            </a:r>
            <a:r>
              <a:rPr lang="en-US" baseline="-25000" dirty="0" err="1"/>
              <a:t>,</a:t>
            </a:r>
            <a:r>
              <a:rPr lang="en-US" i="1" baseline="-25000" dirty="0" err="1"/>
              <a:t>d</a:t>
            </a:r>
            <a:r>
              <a:rPr lang="en-US" i="1" baseline="-25000" dirty="0"/>
              <a:t> </a:t>
            </a:r>
            <a:r>
              <a:rPr lang="en-US" dirty="0"/>
              <a:t>= count(</a:t>
            </a:r>
            <a:r>
              <a:rPr lang="en-US" i="1" dirty="0" err="1"/>
              <a:t>t</a:t>
            </a:r>
            <a:r>
              <a:rPr lang="en-US" dirty="0" err="1"/>
              <a:t>,</a:t>
            </a:r>
            <a:r>
              <a:rPr lang="en-US" i="1" dirty="0" err="1"/>
              <a:t>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Instead of using raw count, we squash a bit:</a:t>
            </a:r>
          </a:p>
          <a:p>
            <a:endParaRPr lang="en-US" dirty="0"/>
          </a:p>
          <a:p>
            <a:r>
              <a:rPr lang="en-US" dirty="0" err="1"/>
              <a:t>tf</a:t>
            </a:r>
            <a:r>
              <a:rPr lang="en-US" i="1" baseline="-25000" dirty="0" err="1"/>
              <a:t>t</a:t>
            </a:r>
            <a:r>
              <a:rPr lang="en-US" baseline="-25000" dirty="0" err="1"/>
              <a:t>,</a:t>
            </a:r>
            <a:r>
              <a:rPr lang="en-US" i="1" baseline="-25000" dirty="0" err="1"/>
              <a:t>d</a:t>
            </a:r>
            <a:r>
              <a:rPr lang="en-US" i="1" baseline="-25000" dirty="0"/>
              <a:t> </a:t>
            </a:r>
            <a:r>
              <a:rPr lang="en-US" dirty="0"/>
              <a:t>= log</a:t>
            </a:r>
            <a:r>
              <a:rPr lang="en-US" baseline="-25000" dirty="0"/>
              <a:t>10</a:t>
            </a:r>
            <a:r>
              <a:rPr lang="en-US" dirty="0"/>
              <a:t>(count(</a:t>
            </a:r>
            <a:r>
              <a:rPr lang="en-US" i="1" dirty="0" err="1"/>
              <a:t>t</a:t>
            </a:r>
            <a:r>
              <a:rPr lang="en-US" dirty="0" err="1"/>
              <a:t>,</a:t>
            </a:r>
            <a:r>
              <a:rPr lang="en-US" i="1" dirty="0" err="1"/>
              <a:t>d</a:t>
            </a:r>
            <a:r>
              <a:rPr lang="en-US" dirty="0"/>
              <a:t>)+1)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80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Synonymy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Note that there are probably no examples of perfect synonymy.</a:t>
            </a:r>
          </a:p>
          <a:p>
            <a:pPr lvl="1"/>
            <a:r>
              <a:rPr lang="en-US" dirty="0"/>
              <a:t>Even if many aspects of meaning are identical</a:t>
            </a:r>
          </a:p>
          <a:p>
            <a:pPr lvl="1"/>
            <a:r>
              <a:rPr lang="en-US" dirty="0"/>
              <a:t>Still may not preserve the acceptability based on notions of politeness, slang, register, genre, etc.</a:t>
            </a:r>
          </a:p>
        </p:txBody>
      </p:sp>
    </p:spTree>
    <p:extLst>
      <p:ext uri="{BB962C8B-B14F-4D97-AF65-F5344CB8AC3E}">
        <p14:creationId xmlns:p14="http://schemas.microsoft.com/office/powerpoint/2010/main" val="6564616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BF8-F5E2-C947-8B39-D736572E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frequency (df)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1F58-6A13-CA44-8303-90F5AF83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600200"/>
            <a:ext cx="10789919" cy="5257800"/>
          </a:xfrm>
        </p:spPr>
        <p:txBody>
          <a:bodyPr>
            <a:normAutofit/>
          </a:bodyPr>
          <a:lstStyle/>
          <a:p>
            <a:r>
              <a:rPr lang="en-US" dirty="0" err="1"/>
              <a:t>df</a:t>
            </a:r>
            <a:r>
              <a:rPr lang="en-US" i="1" baseline="-25000" dirty="0" err="1"/>
              <a:t>t</a:t>
            </a:r>
            <a:r>
              <a:rPr lang="en-US" i="1" dirty="0"/>
              <a:t> is </a:t>
            </a:r>
            <a:r>
              <a:rPr lang="en-US" dirty="0"/>
              <a:t>the number of documents </a:t>
            </a:r>
            <a:r>
              <a:rPr lang="en-US" i="1" dirty="0"/>
              <a:t>t</a:t>
            </a:r>
            <a:r>
              <a:rPr lang="en-US" dirty="0"/>
              <a:t> occurs in.</a:t>
            </a:r>
          </a:p>
          <a:p>
            <a:r>
              <a:rPr lang="en-US" dirty="0"/>
              <a:t>(note this is not collection frequency: total count across all documents)</a:t>
            </a:r>
          </a:p>
          <a:p>
            <a:r>
              <a:rPr lang="en-US" dirty="0"/>
              <a:t>"</a:t>
            </a:r>
            <a:r>
              <a:rPr lang="en-US" i="1" dirty="0"/>
              <a:t>Romeo</a:t>
            </a:r>
            <a:r>
              <a:rPr lang="en-US" dirty="0"/>
              <a:t>" is very distinctive for one Shakespeare play: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Important: documents can be </a:t>
            </a:r>
            <a:r>
              <a:rPr lang="en-US" b="1" dirty="0"/>
              <a:t>anything</a:t>
            </a:r>
            <a:r>
              <a:rPr lang="en-US" dirty="0"/>
              <a:t>; we can call each paragraph a document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D2B2C9-CF03-0740-8DDA-793AAF9D6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191000"/>
            <a:ext cx="7848600" cy="127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32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BF8-F5E2-C947-8B39-D736572E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document frequency (</a:t>
            </a:r>
            <a:r>
              <a:rPr lang="en-US" dirty="0" err="1"/>
              <a:t>idf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1F58-6A13-CA44-8303-90F5AF83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2421"/>
            <a:ext cx="10789919" cy="4572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D2B2C9-CF03-0740-8DDA-793AAF9D6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10872" y="1329421"/>
            <a:ext cx="4135794" cy="5013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7375A-A9F1-2B48-A276-C402CDC5E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378640"/>
            <a:ext cx="4587872" cy="14573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B6F2AC-EBEB-7142-A4FA-33D894525E07}"/>
              </a:ext>
            </a:extLst>
          </p:cNvPr>
          <p:cNvSpPr txBox="1"/>
          <p:nvPr/>
        </p:nvSpPr>
        <p:spPr>
          <a:xfrm>
            <a:off x="457200" y="4578964"/>
            <a:ext cx="62183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 is the total number of documents </a:t>
            </a:r>
          </a:p>
          <a:p>
            <a:r>
              <a:rPr lang="en-US" sz="3200" dirty="0"/>
              <a:t>in the collection</a:t>
            </a:r>
          </a:p>
        </p:txBody>
      </p:sp>
    </p:spTree>
    <p:extLst>
      <p:ext uri="{BB962C8B-B14F-4D97-AF65-F5344CB8AC3E}">
        <p14:creationId xmlns:p14="http://schemas.microsoft.com/office/powerpoint/2010/main" val="6951417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13425-B392-134C-A91A-CBD78274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</a:t>
            </a:r>
            <a:r>
              <a:rPr lang="en-US" dirty="0" err="1"/>
              <a:t>tf-idf</a:t>
            </a:r>
            <a:r>
              <a:rPr lang="en-US" dirty="0"/>
              <a:t> weighted value for a word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7FF87-CCDA-0147-8526-9A4108F53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counts:</a:t>
            </a:r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dirty="0" err="1"/>
              <a:t>Tf</a:t>
            </a:r>
            <a:r>
              <a:rPr lang="en-US" dirty="0"/>
              <a:t>=</a:t>
            </a:r>
            <a:r>
              <a:rPr lang="en-US" dirty="0" err="1"/>
              <a:t>idf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5B386-0E68-C441-97D0-F1C03B84F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361" y="1031072"/>
            <a:ext cx="4495800" cy="999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7499EC-B221-ED44-8EB8-900DB1F55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061" y="2202202"/>
            <a:ext cx="10058400" cy="17268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105256-51E1-6643-BB3D-6193929220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2" y="4821107"/>
            <a:ext cx="10058402" cy="169659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5DA313-4774-BE4D-85CB-14F6655FD263}"/>
              </a:ext>
            </a:extLst>
          </p:cNvPr>
          <p:cNvSpPr/>
          <p:nvPr/>
        </p:nvSpPr>
        <p:spPr>
          <a:xfrm>
            <a:off x="1079501" y="5486400"/>
            <a:ext cx="9588499" cy="359019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TF-IDF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10722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PPMI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03026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8991600" cy="9144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90600" y="1981200"/>
                <a:ext cx="10896600" cy="4724400"/>
              </a:xfrm>
            </p:spPr>
            <p:txBody>
              <a:bodyPr>
                <a:normAutofit fontScale="70000" lnSpcReduction="20000"/>
              </a:bodyPr>
              <a:lstStyle/>
              <a:p>
                <a:pPr marL="0" indent="0"/>
                <a:r>
                  <a:rPr lang="en-US" sz="4600" b="1" dirty="0"/>
                  <a:t>Pointwise mutual information</a:t>
                </a:r>
                <a:r>
                  <a:rPr lang="en-US" sz="4600" dirty="0"/>
                  <a:t>: </a:t>
                </a:r>
              </a:p>
              <a:p>
                <a:pPr marL="457200" lvl="1" indent="0">
                  <a:buNone/>
                </a:pPr>
                <a:r>
                  <a:rPr lang="en-US" sz="4300" dirty="0"/>
                  <a:t>Do events x and y co-occur more than if they were independent?</a:t>
                </a:r>
              </a:p>
              <a:p>
                <a:pPr lvl="1"/>
                <a:endParaRPr lang="en-US" sz="4300" dirty="0"/>
              </a:p>
              <a:p>
                <a:endParaRPr lang="en-US" sz="4300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endParaRPr lang="en-US" sz="4300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4600" b="1" dirty="0"/>
                  <a:t>PMI between two words</a:t>
                </a:r>
                <a:r>
                  <a:rPr lang="en-US" sz="4600" dirty="0"/>
                  <a:t>:  </a:t>
                </a:r>
                <a:r>
                  <a:rPr lang="en-US" sz="4600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sz="4600" dirty="0"/>
              </a:p>
              <a:p>
                <a:pPr marL="457200" lvl="1" indent="0">
                  <a:buNone/>
                </a:pPr>
                <a:r>
                  <a:rPr lang="en-US" sz="4300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4600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4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6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46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46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6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46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4600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4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4600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46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4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4600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46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6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46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46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6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46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46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4600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4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600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4600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4600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4600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4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6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46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4600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4600" dirty="0"/>
              </a:p>
              <a:p>
                <a:pPr>
                  <a:buFont typeface="Wingdings" pitchFamily="-65" charset="2"/>
                  <a:buNone/>
                </a:pPr>
                <a:endParaRPr lang="en-US" sz="1600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90600" y="1981200"/>
                <a:ext cx="10896600" cy="4724400"/>
              </a:xfrm>
              <a:blipFill>
                <a:blip r:embed="rId4"/>
                <a:stretch>
                  <a:fillRect l="-2328" t="-45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060971"/>
              </p:ext>
            </p:extLst>
          </p:nvPr>
        </p:nvGraphicFramePr>
        <p:xfrm>
          <a:off x="3175357" y="2971800"/>
          <a:ext cx="4338281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0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7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5357" y="2971800"/>
                        <a:ext cx="4338281" cy="914400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39175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10668000" cy="742950"/>
          </a:xfrm>
        </p:spPr>
        <p:txBody>
          <a:bodyPr>
            <a:normAutofit/>
          </a:bodyPr>
          <a:lstStyle/>
          <a:p>
            <a:r>
              <a:rPr lang="en-US" sz="4400" dirty="0"/>
              <a:t>Positive </a:t>
            </a:r>
            <a:r>
              <a:rPr lang="en-US" sz="4400" dirty="0" err="1"/>
              <a:t>Pointwise</a:t>
            </a:r>
            <a:r>
              <a:rPr lang="en-US" sz="4400" dirty="0"/>
              <a:t> Mutual Information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524000"/>
                <a:ext cx="11277600" cy="5105400"/>
              </a:xfrm>
            </p:spPr>
            <p:txBody>
              <a:bodyPr>
                <a:noAutofit/>
              </a:bodyPr>
              <a:lstStyle/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PMI ranges from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−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2800"/>
                      <m:t>to</m:t>
                    </m:r>
                    <m:r>
                      <a:rPr lang="en-US" sz="2800" i="1">
                        <a:latin typeface="Cambria Math" charset="0"/>
                      </a:rPr>
                      <m:t> 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2800" dirty="0"/>
              </a:p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But the negative values are problematic</a:t>
                </a:r>
              </a:p>
              <a:p>
                <a:pPr marL="685800" lvl="2" indent="-342900"/>
                <a:r>
                  <a:rPr lang="en-US" sz="2800" dirty="0"/>
                  <a:t>Things are co-occurring </a:t>
                </a:r>
                <a:r>
                  <a:rPr lang="en-US" sz="2800" b="1" dirty="0"/>
                  <a:t>less than </a:t>
                </a:r>
                <a:r>
                  <a:rPr lang="en-US" sz="2800" dirty="0"/>
                  <a:t>we expect by chance</a:t>
                </a:r>
              </a:p>
              <a:p>
                <a:pPr marL="685800" lvl="2" indent="-342900"/>
                <a:r>
                  <a:rPr lang="en-US" sz="2800" dirty="0"/>
                  <a:t>Unreliable without enormous corpora</a:t>
                </a:r>
              </a:p>
              <a:p>
                <a:pPr marL="1028700" lvl="3" indent="-342900"/>
                <a:r>
                  <a:rPr lang="en-US" sz="2400" dirty="0"/>
                  <a:t>Imagine w1 and w2 whose probability is each 10</a:t>
                </a:r>
                <a:r>
                  <a:rPr lang="en-US" sz="2400" baseline="30000" dirty="0"/>
                  <a:t>-6</a:t>
                </a:r>
                <a:endParaRPr lang="en-US" sz="2400" dirty="0"/>
              </a:p>
              <a:p>
                <a:pPr marL="1028700" lvl="3" indent="-342900"/>
                <a:r>
                  <a:rPr lang="en-US" sz="2400" dirty="0"/>
                  <a:t>Hard to be sure p(w1,w2) is significantly different than 10</a:t>
                </a:r>
                <a:r>
                  <a:rPr lang="en-US" sz="2400" baseline="30000" dirty="0"/>
                  <a:t>-12</a:t>
                </a:r>
                <a:r>
                  <a:rPr lang="en-US" sz="2400" dirty="0"/>
                  <a:t> </a:t>
                </a:r>
              </a:p>
              <a:p>
                <a:pPr marL="685800" lvl="2" indent="-342900"/>
                <a:r>
                  <a:rPr lang="en-US" sz="2800" dirty="0"/>
                  <a:t>Plus it’s not clear people are good at “</a:t>
                </a:r>
                <a:r>
                  <a:rPr lang="en-US" sz="2800" dirty="0" err="1"/>
                  <a:t>unrelatedness</a:t>
                </a:r>
                <a:r>
                  <a:rPr lang="en-US" sz="2800" dirty="0"/>
                  <a:t>”</a:t>
                </a:r>
              </a:p>
              <a:p>
                <a:pPr marL="342900" lvl="1" indent="-342900"/>
                <a:r>
                  <a:rPr lang="en-US" sz="2800" dirty="0"/>
                  <a:t>So we just replace negative PMI values by 0</a:t>
                </a:r>
              </a:p>
              <a:p>
                <a:pPr marL="342900" lvl="1" indent="-342900"/>
                <a:r>
                  <a:rPr lang="en-US" sz="2800" dirty="0"/>
                  <a:t>Positive PMI (</a:t>
                </a:r>
                <a:r>
                  <a:rPr lang="en-US" sz="2800" b="1" dirty="0"/>
                  <a:t>PPMI</a:t>
                </a:r>
                <a:r>
                  <a:rPr lang="en-US" sz="2800" dirty="0"/>
                  <a:t>) between word1 and word2:</a:t>
                </a: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400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b="1" dirty="0"/>
              </a:p>
              <a:p>
                <a:pPr lvl="1"/>
                <a:endParaRPr lang="en-US" sz="2000" dirty="0"/>
              </a:p>
              <a:p>
                <a:pPr>
                  <a:buFont typeface="Wingdings" pitchFamily="-65" charset="2"/>
                  <a:buNone/>
                </a:pP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:endParaRPr lang="en-US" sz="1800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524000"/>
                <a:ext cx="11277600" cy="5105400"/>
              </a:xfrm>
              <a:blipFill>
                <a:blip r:embed="rId3"/>
                <a:stretch>
                  <a:fillRect l="-2025" t="-2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02478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999" y="290310"/>
            <a:ext cx="9448801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Computing PPMI on a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21494"/>
            <a:ext cx="11201400" cy="3333750"/>
          </a:xfrm>
        </p:spPr>
        <p:txBody>
          <a:bodyPr>
            <a:normAutofit/>
          </a:bodyPr>
          <a:lstStyle/>
          <a:p>
            <a:r>
              <a:rPr lang="en-US" sz="3600" dirty="0"/>
              <a:t>Matrix </a:t>
            </a:r>
            <a:r>
              <a:rPr lang="en-US" sz="3600" dirty="0">
                <a:latin typeface="Times New Roman"/>
                <a:cs typeface="Times New Roman"/>
              </a:rPr>
              <a:t>F</a:t>
            </a:r>
            <a:r>
              <a:rPr lang="en-US" sz="3600" dirty="0"/>
              <a:t> with </a:t>
            </a:r>
            <a:r>
              <a:rPr lang="en-US" sz="3600" dirty="0">
                <a:latin typeface="Times New Roman"/>
                <a:cs typeface="Times New Roman"/>
              </a:rPr>
              <a:t>W</a:t>
            </a:r>
            <a:r>
              <a:rPr lang="en-US" sz="3600" dirty="0"/>
              <a:t> rows (words) and </a:t>
            </a:r>
            <a:r>
              <a:rPr lang="en-US" sz="3600" dirty="0">
                <a:latin typeface="Times New Roman"/>
                <a:cs typeface="Times New Roman"/>
              </a:rPr>
              <a:t>C</a:t>
            </a:r>
            <a:r>
              <a:rPr lang="en-US" sz="3600" dirty="0"/>
              <a:t> columns (contexts)</a:t>
            </a:r>
          </a:p>
          <a:p>
            <a:r>
              <a:rPr lang="en-US" sz="3600" dirty="0" err="1">
                <a:latin typeface="Times New Roman"/>
                <a:cs typeface="Times New Roman"/>
              </a:rPr>
              <a:t>f</a:t>
            </a:r>
            <a:r>
              <a:rPr lang="en-US" sz="3600" baseline="-25000" dirty="0" err="1">
                <a:latin typeface="Times New Roman"/>
                <a:cs typeface="Times New Roman"/>
              </a:rPr>
              <a:t>ij</a:t>
            </a:r>
            <a:r>
              <a:rPr lang="en-US" sz="3600" dirty="0"/>
              <a:t> is # of times </a:t>
            </a:r>
            <a:r>
              <a:rPr lang="en-US" sz="3600" dirty="0" err="1">
                <a:latin typeface="Times New Roman"/>
                <a:cs typeface="Times New Roman"/>
              </a:rPr>
              <a:t>w</a:t>
            </a:r>
            <a:r>
              <a:rPr lang="en-US" sz="3600" baseline="-25000" dirty="0" err="1">
                <a:latin typeface="Times New Roman"/>
                <a:cs typeface="Times New Roman"/>
              </a:rPr>
              <a:t>i</a:t>
            </a:r>
            <a:r>
              <a:rPr lang="en-US" sz="3600" dirty="0"/>
              <a:t> occurs in context </a:t>
            </a:r>
            <a:r>
              <a:rPr lang="en-US" sz="3600" dirty="0" err="1">
                <a:latin typeface="Times New Roman"/>
                <a:cs typeface="Times New Roman"/>
              </a:rPr>
              <a:t>c</a:t>
            </a:r>
            <a:r>
              <a:rPr lang="en-US" sz="3600" baseline="-25000" dirty="0" err="1">
                <a:latin typeface="Times New Roman"/>
                <a:cs typeface="Times New Roman"/>
              </a:rPr>
              <a:t>j</a:t>
            </a:r>
            <a:endParaRPr lang="en-US" sz="3600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90657" y="3084287"/>
            <a:ext cx="6531014" cy="1549399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754240"/>
              </p:ext>
            </p:extLst>
          </p:nvPr>
        </p:nvGraphicFramePr>
        <p:xfrm>
          <a:off x="685800" y="3429000"/>
          <a:ext cx="1397907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0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5800" y="3429000"/>
                        <a:ext cx="1397907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9170610"/>
              </p:ext>
            </p:extLst>
          </p:nvPr>
        </p:nvGraphicFramePr>
        <p:xfrm>
          <a:off x="2275872" y="3048000"/>
          <a:ext cx="1418771" cy="1627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1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75872" y="3048000"/>
                        <a:ext cx="1418771" cy="16274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999222"/>
              </p:ext>
            </p:extLst>
          </p:nvPr>
        </p:nvGraphicFramePr>
        <p:xfrm>
          <a:off x="3962400" y="3048000"/>
          <a:ext cx="1460500" cy="1585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2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62400" y="3048000"/>
                        <a:ext cx="1460500" cy="15856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806547"/>
              </p:ext>
            </p:extLst>
          </p:nvPr>
        </p:nvGraphicFramePr>
        <p:xfrm>
          <a:off x="990600" y="5130800"/>
          <a:ext cx="2570544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3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90600" y="5130800"/>
                        <a:ext cx="2570544" cy="104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124493"/>
              </p:ext>
            </p:extLst>
          </p:nvPr>
        </p:nvGraphicFramePr>
        <p:xfrm>
          <a:off x="4223267" y="5029736"/>
          <a:ext cx="4420456" cy="1243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84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223267" y="5029736"/>
                        <a:ext cx="4420456" cy="1243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94979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95600"/>
            <a:ext cx="3124200" cy="1295400"/>
          </a:xfrm>
        </p:spPr>
        <p:txBody>
          <a:bodyPr>
            <a:normAutofit fontScale="55000" lnSpcReduction="20000"/>
          </a:bodyPr>
          <a:lstStyle/>
          <a:p>
            <a:pPr marL="0" indent="0"/>
            <a:r>
              <a:rPr lang="en-US" dirty="0"/>
              <a:t>p(w=</a:t>
            </a:r>
            <a:r>
              <a:rPr lang="en-US" dirty="0" err="1"/>
              <a:t>information,c</a:t>
            </a:r>
            <a:r>
              <a:rPr lang="en-US" dirty="0"/>
              <a:t>=data) = </a:t>
            </a:r>
          </a:p>
          <a:p>
            <a:pPr marL="0" indent="0"/>
            <a:r>
              <a:rPr lang="en-US" dirty="0"/>
              <a:t>p(w=information) =</a:t>
            </a:r>
          </a:p>
          <a:p>
            <a:pPr marL="0" indent="0"/>
            <a:r>
              <a:rPr lang="en-US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70923" y="281940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.3399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00229" y="2818935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3982/111716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91992" y="3212068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7703/11716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85123" y="318563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.6575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22923" y="3642830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5673/11716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79754" y="3642830"/>
            <a:ext cx="155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.4842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4259257"/>
              </p:ext>
            </p:extLst>
          </p:nvPr>
        </p:nvGraphicFramePr>
        <p:xfrm>
          <a:off x="990600" y="632459"/>
          <a:ext cx="1981202" cy="16559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36" name="Equation" r:id="rId3" imgW="850900" imgH="711200" progId="Equation.3">
                  <p:embed/>
                </p:oleObj>
              </mc:Choice>
              <mc:Fallback>
                <p:oleObj name="Equation" r:id="rId3" imgW="850900" imgH="7112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632459"/>
                        <a:ext cx="1981202" cy="16559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0150165"/>
              </p:ext>
            </p:extLst>
          </p:nvPr>
        </p:nvGraphicFramePr>
        <p:xfrm>
          <a:off x="6725882" y="2631592"/>
          <a:ext cx="1631583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37" name="Equation" r:id="rId5" imgW="863600" imgH="685800" progId="Equation.3">
                  <p:embed/>
                </p:oleObj>
              </mc:Choice>
              <mc:Fallback>
                <p:oleObj name="Equation" r:id="rId5" imgW="863600" imgH="6858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25882" y="2631592"/>
                        <a:ext cx="1631583" cy="129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0613904"/>
              </p:ext>
            </p:extLst>
          </p:nvPr>
        </p:nvGraphicFramePr>
        <p:xfrm>
          <a:off x="8957311" y="2686128"/>
          <a:ext cx="1599162" cy="1259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38" name="Equation" r:id="rId7" imgW="838200" imgH="660400" progId="Equation.3">
                  <p:embed/>
                </p:oleObj>
              </mc:Choice>
              <mc:Fallback>
                <p:oleObj name="Equation" r:id="rId7" imgW="838200" imgH="6604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957311" y="2686128"/>
                        <a:ext cx="1599162" cy="12594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6E56493-5061-CC40-8AAD-4E4A6D7DB93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816" y="294248"/>
            <a:ext cx="7574907" cy="17970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D2D9A6-F9EF-DD4A-9086-E79EE061FD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394200"/>
            <a:ext cx="84836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807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79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1526325"/>
              </p:ext>
            </p:extLst>
          </p:nvPr>
        </p:nvGraphicFramePr>
        <p:xfrm>
          <a:off x="457200" y="791151"/>
          <a:ext cx="2828389" cy="1144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82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791151"/>
                        <a:ext cx="2828389" cy="1144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3263900"/>
            <a:ext cx="4762499" cy="609600"/>
          </a:xfrm>
        </p:spPr>
        <p:txBody>
          <a:bodyPr>
            <a:noAutofit/>
          </a:bodyPr>
          <a:lstStyle/>
          <a:p>
            <a:r>
              <a:rPr lang="en-US" sz="3000" dirty="0" err="1"/>
              <a:t>pmi</a:t>
            </a:r>
            <a:r>
              <a:rPr lang="en-US" sz="3000" dirty="0"/>
              <a:t>(</a:t>
            </a:r>
            <a:r>
              <a:rPr lang="en-US" sz="3000" dirty="0" err="1"/>
              <a:t>information,data</a:t>
            </a:r>
            <a:r>
              <a:rPr lang="en-US" sz="3000" dirty="0"/>
              <a:t>) = log</a:t>
            </a:r>
            <a:r>
              <a:rPr lang="en-US" sz="3000" baseline="-25000" dirty="0"/>
              <a:t>2</a:t>
            </a:r>
            <a:r>
              <a:rPr lang="en-US" sz="3000" dirty="0"/>
              <a:t> (</a:t>
            </a:r>
          </a:p>
        </p:txBody>
      </p:sp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4953000" y="3200400"/>
            <a:ext cx="16764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000" dirty="0"/>
              <a:t>.3399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239154" y="3200400"/>
            <a:ext cx="2828645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000" dirty="0"/>
              <a:t>(.6575*.4842)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89989" y="3200400"/>
            <a:ext cx="2306611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000" dirty="0"/>
              <a:t> = .0944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154094-ECC3-B44A-AF53-11ABF1AC1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974" y="288322"/>
            <a:ext cx="8160522" cy="2150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19A392-45AB-1C44-9648-0390F10A03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14" y="4809714"/>
            <a:ext cx="10396102" cy="17274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7C272B-C078-9749-84D5-5B6C644D4542}"/>
              </a:ext>
            </a:extLst>
          </p:cNvPr>
          <p:cNvSpPr txBox="1"/>
          <p:nvPr/>
        </p:nvSpPr>
        <p:spPr>
          <a:xfrm>
            <a:off x="539165" y="4046990"/>
            <a:ext cx="76806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Resulting PPMI matrix (negatives replaced by 0) </a:t>
            </a:r>
          </a:p>
        </p:txBody>
      </p:sp>
    </p:spTree>
    <p:extLst>
      <p:ext uri="{BB962C8B-B14F-4D97-AF65-F5344CB8AC3E}">
        <p14:creationId xmlns:p14="http://schemas.microsoft.com/office/powerpoint/2010/main" val="3946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Synonymy?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01168" lvl="1" indent="0">
              <a:buNone/>
            </a:pPr>
            <a:r>
              <a:rPr lang="en-US" sz="4000" dirty="0"/>
              <a:t>water/H</a:t>
            </a:r>
            <a:r>
              <a:rPr lang="en-US" sz="4000" baseline="-25000" dirty="0"/>
              <a:t>2</a:t>
            </a:r>
            <a:r>
              <a:rPr lang="en-US" sz="4000" dirty="0"/>
              <a:t>0</a:t>
            </a:r>
          </a:p>
          <a:p>
            <a:pPr marL="201168" lvl="1" indent="0">
              <a:buNone/>
            </a:pPr>
            <a:r>
              <a:rPr lang="en-US" sz="4000" dirty="0"/>
              <a:t>big/large</a:t>
            </a:r>
          </a:p>
          <a:p>
            <a:pPr marL="201168" lvl="1" indent="0">
              <a:buNone/>
            </a:pPr>
            <a:r>
              <a:rPr lang="en-US" sz="4000" dirty="0"/>
              <a:t>brave/courageous</a:t>
            </a:r>
          </a:p>
        </p:txBody>
      </p:sp>
    </p:spTree>
    <p:extLst>
      <p:ext uri="{BB962C8B-B14F-4D97-AF65-F5344CB8AC3E}">
        <p14:creationId xmlns:p14="http://schemas.microsoft.com/office/powerpoint/2010/main" val="391882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179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Weighting PMI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PMI is biased toward infrequent events</a:t>
            </a:r>
          </a:p>
          <a:p>
            <a:pPr lvl="1"/>
            <a:r>
              <a:rPr lang="en-US" dirty="0"/>
              <a:t>Very rare words have very high PMI values</a:t>
            </a:r>
          </a:p>
          <a:p>
            <a:r>
              <a:rPr lang="en-US" sz="3600" dirty="0"/>
              <a:t>Two solutions:</a:t>
            </a:r>
          </a:p>
          <a:p>
            <a:pPr lvl="1"/>
            <a:r>
              <a:rPr lang="en-US" dirty="0"/>
              <a:t>Give rare words slightly higher probabilities</a:t>
            </a:r>
          </a:p>
          <a:p>
            <a:pPr lvl="1"/>
            <a:r>
              <a:rPr lang="en-US" dirty="0"/>
              <a:t>Use add-one smoothing (which has a similar effect)</a:t>
            </a:r>
          </a:p>
          <a:p>
            <a:pPr lvl="1"/>
            <a:endParaRPr lang="en-US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453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85774"/>
            <a:ext cx="11300740" cy="895350"/>
          </a:xfrm>
        </p:spPr>
        <p:txBody>
          <a:bodyPr>
            <a:noAutofit/>
          </a:bodyPr>
          <a:lstStyle/>
          <a:p>
            <a:r>
              <a:rPr lang="en-US" sz="4400" dirty="0"/>
              <a:t>Weighting PMI: Giving rare context words slightly higher probability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92670" y="1633414"/>
                <a:ext cx="10287000" cy="5224586"/>
              </a:xfrm>
            </p:spPr>
            <p:txBody>
              <a:bodyPr>
                <a:normAutofit/>
              </a:bodyPr>
              <a:lstStyle/>
              <a:p>
                <a:r>
                  <a:rPr lang="en-US" sz="3200" dirty="0"/>
                  <a:t>Raise the context probabilities to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=0.75</m:t>
                    </m:r>
                  </m:oMath>
                </a14:m>
                <a:r>
                  <a:rPr lang="en-US" sz="3200" dirty="0"/>
                  <a:t>:</a:t>
                </a:r>
              </a:p>
              <a:p>
                <a:endParaRPr lang="en-US" sz="3200" dirty="0"/>
              </a:p>
              <a:p>
                <a:endParaRPr lang="en-US" sz="3200" dirty="0"/>
              </a:p>
              <a:p>
                <a:endParaRPr lang="en-US" sz="1200" dirty="0"/>
              </a:p>
              <a:p>
                <a:endParaRPr lang="en-US" sz="3200" dirty="0"/>
              </a:p>
              <a:p>
                <a:r>
                  <a:rPr lang="en-US" sz="3200" dirty="0"/>
                  <a:t>This helps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3200" dirty="0"/>
                  <a:t> for rare </a:t>
                </a:r>
                <a:r>
                  <a:rPr lang="en-US" sz="3200" i="1" dirty="0"/>
                  <a:t>c</a:t>
                </a:r>
              </a:p>
              <a:p>
                <a:r>
                  <a:rPr lang="en-US" sz="3200" dirty="0"/>
                  <a:t>Consider two events, P(a) = .99 and P(b)=.01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3200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     </m:t>
                        </m:r>
                        <m:r>
                          <a:rPr lang="en-US" sz="3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𝑎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.99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.99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den>
                    </m:f>
                    <m:r>
                      <a:rPr lang="en-US" sz="3200">
                        <a:latin typeface="Cambria Math" charset="0"/>
                        <a:ea typeface="Cambria Math" charset="0"/>
                        <a:cs typeface="Cambria Math" charset="0"/>
                      </a:rPr>
                      <m:t>=.97</m:t>
                    </m:r>
                  </m:oMath>
                </a14:m>
                <a:r>
                  <a:rPr lang="en-US" sz="3200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.01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.75</m:t>
                            </m:r>
                          </m:sup>
                        </m:sSup>
                      </m:den>
                    </m:f>
                    <m:r>
                      <a:rPr lang="en-US" sz="3200">
                        <a:latin typeface="Cambria Math" charset="0"/>
                        <a:ea typeface="Cambria Math" charset="0"/>
                        <a:cs typeface="Cambria Math" charset="0"/>
                      </a:rPr>
                      <m:t>=.03</m:t>
                    </m:r>
                  </m:oMath>
                </a14:m>
                <a:endParaRPr lang="en-US" sz="3200" dirty="0"/>
              </a:p>
              <a:p>
                <a:endParaRPr lang="en-US" sz="3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92670" y="1633414"/>
                <a:ext cx="10287000" cy="5224586"/>
              </a:xfrm>
              <a:blipFill>
                <a:blip r:embed="rId2"/>
                <a:stretch>
                  <a:fillRect l="-2469" t="-24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z="1100" smtClean="0"/>
              <a:pPr/>
              <a:t>81</a:t>
            </a:fld>
            <a:endParaRPr lang="en-US" sz="11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286000"/>
            <a:ext cx="5335405" cy="188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08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Dense vectors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31037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501" y="381000"/>
            <a:ext cx="7467600" cy="965200"/>
          </a:xfrm>
        </p:spPr>
        <p:txBody>
          <a:bodyPr/>
          <a:lstStyle/>
          <a:p>
            <a:r>
              <a:rPr lang="en-US" b="0" dirty="0"/>
              <a:t>Sparse versus dense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5501" y="1905000"/>
            <a:ext cx="8534400" cy="436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err="1"/>
              <a:t>tf-idf</a:t>
            </a:r>
            <a:r>
              <a:rPr lang="en-US" sz="3600" dirty="0"/>
              <a:t> vectors are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long</a:t>
            </a:r>
            <a:r>
              <a:rPr lang="en-US" sz="3200" dirty="0"/>
              <a:t> (length |V|= 20,000 to 50,000)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sparse </a:t>
            </a:r>
            <a:r>
              <a:rPr lang="en-US" sz="3200" dirty="0"/>
              <a:t>(most elements are zero)</a:t>
            </a:r>
          </a:p>
          <a:p>
            <a:pPr>
              <a:lnSpc>
                <a:spcPct val="100000"/>
              </a:lnSpc>
            </a:pPr>
            <a:r>
              <a:rPr lang="en-US" sz="3600" dirty="0"/>
              <a:t>Alternative: learn vectors which are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short</a:t>
            </a:r>
            <a:r>
              <a:rPr lang="en-US" sz="3200" dirty="0"/>
              <a:t> (length 50-1000)</a:t>
            </a:r>
          </a:p>
          <a:p>
            <a:pPr lvl="1">
              <a:lnSpc>
                <a:spcPct val="100000"/>
              </a:lnSpc>
            </a:pPr>
            <a:r>
              <a:rPr lang="en-US" sz="3200" b="1" dirty="0"/>
              <a:t>dense</a:t>
            </a:r>
            <a:r>
              <a:rPr lang="en-US" sz="3200" dirty="0"/>
              <a:t> (most elements are non-zero)</a:t>
            </a:r>
          </a:p>
        </p:txBody>
      </p:sp>
    </p:spTree>
    <p:extLst>
      <p:ext uri="{BB962C8B-B14F-4D97-AF65-F5344CB8AC3E}">
        <p14:creationId xmlns:p14="http://schemas.microsoft.com/office/powerpoint/2010/main" val="379718086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81000"/>
            <a:ext cx="7467600" cy="742950"/>
          </a:xfrm>
        </p:spPr>
        <p:txBody>
          <a:bodyPr/>
          <a:lstStyle/>
          <a:p>
            <a:r>
              <a:rPr lang="en-US"/>
              <a:t>Sparse versus dense </a:t>
            </a:r>
            <a:r>
              <a:rPr lang="en-US" dirty="0"/>
              <a:t>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683" y="1600200"/>
            <a:ext cx="10363200" cy="5029200"/>
          </a:xfrm>
        </p:spPr>
        <p:txBody>
          <a:bodyPr>
            <a:normAutofit/>
          </a:bodyPr>
          <a:lstStyle/>
          <a:p>
            <a:r>
              <a:rPr lang="en-US" sz="3600" dirty="0"/>
              <a:t>Why dense vectors?</a:t>
            </a:r>
          </a:p>
          <a:p>
            <a:pPr lvl="1"/>
            <a:r>
              <a:rPr lang="en-US" dirty="0"/>
              <a:t>Short vectors may be easier to use as </a:t>
            </a:r>
            <a:r>
              <a:rPr lang="en-US" b="1" dirty="0"/>
              <a:t>features</a:t>
            </a:r>
            <a:r>
              <a:rPr lang="en-US" dirty="0"/>
              <a:t> in machine learning (fewer weights to tune)</a:t>
            </a:r>
          </a:p>
          <a:p>
            <a:pPr lvl="1"/>
            <a:r>
              <a:rPr lang="en-US" dirty="0"/>
              <a:t>Dense vectors may </a:t>
            </a:r>
            <a:r>
              <a:rPr lang="en-US" b="1" dirty="0"/>
              <a:t>generalize</a:t>
            </a:r>
            <a:r>
              <a:rPr lang="en-US" dirty="0"/>
              <a:t> better than explicit counts</a:t>
            </a:r>
          </a:p>
          <a:p>
            <a:pPr lvl="1"/>
            <a:r>
              <a:rPr lang="en-US" dirty="0"/>
              <a:t>They may do better at capturing synonymy:</a:t>
            </a:r>
          </a:p>
          <a:p>
            <a:pPr lvl="2"/>
            <a:r>
              <a:rPr lang="en-US" sz="2800" i="1" dirty="0"/>
              <a:t>car</a:t>
            </a:r>
            <a:r>
              <a:rPr lang="en-US" sz="2800" dirty="0"/>
              <a:t> and </a:t>
            </a:r>
            <a:r>
              <a:rPr lang="en-US" sz="2800" i="1" dirty="0"/>
              <a:t>automobile</a:t>
            </a:r>
            <a:r>
              <a:rPr lang="en-US" sz="2800" dirty="0"/>
              <a:t> are synonyms; but are distinct dimensions</a:t>
            </a:r>
          </a:p>
          <a:p>
            <a:pPr lvl="3"/>
            <a:r>
              <a:rPr lang="en-US" sz="2800" dirty="0"/>
              <a:t>a word with </a:t>
            </a:r>
            <a:r>
              <a:rPr lang="en-US" sz="2800" i="1" dirty="0"/>
              <a:t>car</a:t>
            </a:r>
            <a:r>
              <a:rPr lang="en-US" sz="2800" dirty="0"/>
              <a:t> as a neighbor and a word with </a:t>
            </a:r>
            <a:r>
              <a:rPr lang="en-US" sz="2800" i="1" dirty="0"/>
              <a:t>automobile</a:t>
            </a:r>
            <a:r>
              <a:rPr lang="en-US" sz="2800" dirty="0"/>
              <a:t> as a neighbor should be similar, but aren't</a:t>
            </a:r>
          </a:p>
          <a:p>
            <a:pPr lvl="1"/>
            <a:r>
              <a:rPr lang="en-US" b="1" dirty="0"/>
              <a:t>In practice, they work better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240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47209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8606"/>
            <a:ext cx="10972800" cy="907196"/>
          </a:xfrm>
        </p:spPr>
        <p:txBody>
          <a:bodyPr>
            <a:noAutofit/>
          </a:bodyPr>
          <a:lstStyle/>
          <a:p>
            <a:r>
              <a:rPr lang="en-US" sz="4000" dirty="0"/>
              <a:t>Common methods for getting short dense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600200"/>
            <a:ext cx="10058401" cy="4876800"/>
          </a:xfrm>
        </p:spPr>
        <p:txBody>
          <a:bodyPr>
            <a:normAutofit fontScale="92500"/>
          </a:bodyPr>
          <a:lstStyle/>
          <a:p>
            <a:r>
              <a:rPr lang="en-US" dirty="0"/>
              <a:t>“Neural Language Model”-inspired models</a:t>
            </a:r>
          </a:p>
          <a:p>
            <a:pPr lvl="1"/>
            <a:r>
              <a:rPr lang="en-US" dirty="0"/>
              <a:t>Word2vec (</a:t>
            </a:r>
            <a:r>
              <a:rPr lang="en-US" dirty="0" err="1"/>
              <a:t>skipgram</a:t>
            </a:r>
            <a:r>
              <a:rPr lang="en-US" dirty="0"/>
              <a:t>, CBOW), Glove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Singular Value Decomposition (SVD)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 special case of this is called LSA – Latent Semantic Analysis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Alternative to these "static embeddings":</a:t>
            </a:r>
          </a:p>
          <a:p>
            <a:pPr marL="1100653" lvl="1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Contextual Embeddings (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ELMo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, BERT)</a:t>
            </a:r>
          </a:p>
          <a:p>
            <a:pPr marL="1100653" lvl="1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Compute distinct embeddings for a word in its context</a:t>
            </a:r>
          </a:p>
          <a:p>
            <a:pPr marL="1100653" lvl="1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Separate embeddings for each token of a word</a:t>
            </a:r>
          </a:p>
          <a:p>
            <a:pPr marL="1100653" lvl="1" indent="-5715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We'll return to this in a later chapter</a:t>
            </a:r>
          </a:p>
        </p:txBody>
      </p:sp>
    </p:spTree>
    <p:extLst>
      <p:ext uri="{BB962C8B-B14F-4D97-AF65-F5344CB8AC3E}">
        <p14:creationId xmlns:p14="http://schemas.microsoft.com/office/powerpoint/2010/main" val="63893312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Dense vectors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07321"/>
      </p:ext>
    </p:extLst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Vector Semantics &amp; Embeddings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Word2vec: The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FEBC3-8FF0-D643-8A81-9E0AA29FB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80425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8600"/>
            <a:ext cx="8534400" cy="990600"/>
          </a:xfrm>
        </p:spPr>
        <p:txBody>
          <a:bodyPr>
            <a:normAutofit/>
          </a:bodyPr>
          <a:lstStyle/>
          <a:p>
            <a:r>
              <a:rPr lang="en-US" dirty="0" err="1"/>
              <a:t>Embeddings</a:t>
            </a:r>
            <a:r>
              <a:rPr lang="en-US" dirty="0"/>
              <a:t> you can download!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038814"/>
            <a:ext cx="9220200" cy="3811694"/>
          </a:xfrm>
        </p:spPr>
        <p:txBody>
          <a:bodyPr/>
          <a:lstStyle/>
          <a:p>
            <a:r>
              <a:rPr lang="en-US" sz="3200" dirty="0"/>
              <a:t>Word2vec (</a:t>
            </a:r>
            <a:r>
              <a:rPr lang="en-US" sz="3200" dirty="0" err="1"/>
              <a:t>Mikolov</a:t>
            </a:r>
            <a:r>
              <a:rPr lang="en-US" sz="3200" dirty="0"/>
              <a:t> et al)</a:t>
            </a:r>
          </a:p>
          <a:p>
            <a:r>
              <a:rPr lang="en-US" sz="3200" dirty="0">
                <a:hlinkClick r:id="rId2"/>
              </a:rPr>
              <a:t>https://code.google.com/archive/p/word2vec/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Glove (Pennington, </a:t>
            </a:r>
            <a:r>
              <a:rPr lang="en-US" sz="3200" dirty="0" err="1"/>
              <a:t>Socher</a:t>
            </a:r>
            <a:r>
              <a:rPr lang="en-US" sz="3200" dirty="0"/>
              <a:t>, Manning)</a:t>
            </a:r>
          </a:p>
          <a:p>
            <a:r>
              <a:rPr lang="en-US" sz="3200" dirty="0">
                <a:hlinkClick r:id="rId3"/>
              </a:rPr>
              <a:t>http://nlp.stanford.edu/projects/glove/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2293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86605"/>
            <a:ext cx="8900160" cy="1084996"/>
          </a:xfrm>
        </p:spPr>
        <p:txBody>
          <a:bodyPr/>
          <a:lstStyle/>
          <a:p>
            <a:r>
              <a:rPr lang="en-US" b="0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845734"/>
            <a:ext cx="9525001" cy="4555066"/>
          </a:xfrm>
        </p:spPr>
        <p:txBody>
          <a:bodyPr>
            <a:normAutofit/>
          </a:bodyPr>
          <a:lstStyle/>
          <a:p>
            <a:r>
              <a:rPr lang="en-US" sz="4400" dirty="0"/>
              <a:t>Popular embedding method</a:t>
            </a:r>
          </a:p>
          <a:p>
            <a:r>
              <a:rPr lang="en-US" sz="4400" dirty="0"/>
              <a:t>Very fast to train</a:t>
            </a:r>
          </a:p>
          <a:p>
            <a:r>
              <a:rPr lang="en-US" sz="4400" dirty="0"/>
              <a:t>Code available on the web</a:t>
            </a:r>
          </a:p>
          <a:p>
            <a:r>
              <a:rPr lang="en-US" sz="4400" dirty="0"/>
              <a:t>Idea: </a:t>
            </a:r>
            <a:r>
              <a:rPr lang="en-US" sz="4400" b="1" dirty="0"/>
              <a:t>predict</a:t>
            </a:r>
            <a:r>
              <a:rPr lang="en-US" sz="4400" dirty="0"/>
              <a:t> rather than </a:t>
            </a:r>
            <a:r>
              <a:rPr lang="en-US" sz="4400" b="1" dirty="0"/>
              <a:t>count </a:t>
            </a:r>
          </a:p>
        </p:txBody>
      </p:sp>
    </p:spTree>
    <p:extLst>
      <p:ext uri="{BB962C8B-B14F-4D97-AF65-F5344CB8AC3E}">
        <p14:creationId xmlns:p14="http://schemas.microsoft.com/office/powerpoint/2010/main" val="1771250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485F0-8880-CD48-8598-6678607C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Linguistic Principle of Contrast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0EE97-2009-4247-B8BC-999A1181C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743200"/>
            <a:ext cx="10972800" cy="3125894"/>
          </a:xfrm>
        </p:spPr>
        <p:txBody>
          <a:bodyPr>
            <a:normAutofit/>
          </a:bodyPr>
          <a:lstStyle/>
          <a:p>
            <a:r>
              <a:rPr lang="en-US" sz="4800" dirty="0"/>
              <a:t>Difference in form </a:t>
            </a:r>
            <a:r>
              <a:rPr lang="en-US" sz="4800" dirty="0">
                <a:sym typeface="Wingdings" pitchFamily="2" charset="2"/>
              </a:rPr>
              <a:t></a:t>
            </a:r>
            <a:r>
              <a:rPr lang="en-US" sz="4800" dirty="0"/>
              <a:t> difference in meaning</a:t>
            </a:r>
          </a:p>
        </p:txBody>
      </p:sp>
    </p:spTree>
    <p:extLst>
      <p:ext uri="{BB962C8B-B14F-4D97-AF65-F5344CB8AC3E}">
        <p14:creationId xmlns:p14="http://schemas.microsoft.com/office/powerpoint/2010/main" val="225319378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6605"/>
            <a:ext cx="8823960" cy="1237396"/>
          </a:xfrm>
        </p:spPr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11277600" cy="5181600"/>
          </a:xfrm>
        </p:spPr>
        <p:txBody>
          <a:bodyPr>
            <a:normAutofit/>
          </a:bodyPr>
          <a:lstStyle/>
          <a:p>
            <a:r>
              <a:rPr lang="en-US" sz="3300" dirty="0"/>
              <a:t>Instead of </a:t>
            </a:r>
            <a:r>
              <a:rPr lang="en-US" sz="3300" b="1" dirty="0"/>
              <a:t>counting</a:t>
            </a:r>
            <a:r>
              <a:rPr lang="en-US" sz="3300" dirty="0"/>
              <a:t> how often each word </a:t>
            </a:r>
            <a:r>
              <a:rPr lang="en-US" sz="3300" i="1" dirty="0"/>
              <a:t>w</a:t>
            </a:r>
            <a:r>
              <a:rPr lang="en-US" sz="3300" dirty="0"/>
              <a:t> occurs near "</a:t>
            </a:r>
            <a:r>
              <a:rPr lang="en-US" sz="3300" i="1" dirty="0"/>
              <a:t>apricot"</a:t>
            </a:r>
          </a:p>
          <a:p>
            <a:pPr lvl="1"/>
            <a:r>
              <a:rPr lang="en-US" dirty="0"/>
              <a:t>Train a classifier on a binary </a:t>
            </a:r>
            <a:r>
              <a:rPr lang="en-US" b="1" dirty="0"/>
              <a:t>prediction</a:t>
            </a:r>
            <a:r>
              <a:rPr lang="en-US" dirty="0"/>
              <a:t> task:</a:t>
            </a:r>
          </a:p>
          <a:p>
            <a:pPr lvl="2"/>
            <a:r>
              <a:rPr lang="en-US" sz="2800" dirty="0"/>
              <a:t>Is </a:t>
            </a:r>
            <a:r>
              <a:rPr lang="en-US" sz="2800" i="1" dirty="0"/>
              <a:t>w </a:t>
            </a:r>
            <a:r>
              <a:rPr lang="en-US" sz="2800" dirty="0"/>
              <a:t>likely to show up near "</a:t>
            </a:r>
            <a:r>
              <a:rPr lang="en-US" sz="2800" i="1" dirty="0"/>
              <a:t>apricot"</a:t>
            </a:r>
            <a:r>
              <a:rPr lang="en-US" sz="2800" dirty="0"/>
              <a:t>?</a:t>
            </a:r>
            <a:endParaRPr lang="en-US" dirty="0"/>
          </a:p>
          <a:p>
            <a:r>
              <a:rPr lang="en-US" sz="3300" dirty="0"/>
              <a:t>We don’t actually care about this task</a:t>
            </a:r>
          </a:p>
          <a:p>
            <a:pPr lvl="2"/>
            <a:r>
              <a:rPr lang="en-US" sz="2800" dirty="0"/>
              <a:t>But we'll take the learned classifier weights as the word embeddings</a:t>
            </a:r>
          </a:p>
          <a:p>
            <a:r>
              <a:rPr lang="en-US" sz="3300" dirty="0"/>
              <a:t>Big idea:  </a:t>
            </a:r>
            <a:r>
              <a:rPr lang="en-US" sz="3300" b="1" dirty="0">
                <a:solidFill>
                  <a:srgbClr val="0000FF"/>
                </a:solidFill>
              </a:rPr>
              <a:t>self-supervision</a:t>
            </a:r>
            <a:r>
              <a:rPr lang="en-US" sz="3300" dirty="0"/>
              <a:t>: </a:t>
            </a:r>
          </a:p>
          <a:p>
            <a:pPr lvl="2"/>
            <a:r>
              <a:rPr lang="en-US" sz="2800" dirty="0"/>
              <a:t>A word c that occurs near apricot in the corpus asks as the gold "correct answer" for supervised learning</a:t>
            </a:r>
          </a:p>
          <a:p>
            <a:pPr lvl="2"/>
            <a:r>
              <a:rPr lang="en-US" sz="2800" dirty="0"/>
              <a:t>No need for human labels</a:t>
            </a:r>
          </a:p>
          <a:p>
            <a:pPr lvl="2"/>
            <a:r>
              <a:rPr lang="en-US" dirty="0" err="1"/>
              <a:t>Bengio</a:t>
            </a:r>
            <a:r>
              <a:rPr lang="en-US" dirty="0"/>
              <a:t> et al. (2003); </a:t>
            </a:r>
            <a:r>
              <a:rPr lang="en-US" dirty="0" err="1"/>
              <a:t>Collobert</a:t>
            </a:r>
            <a:r>
              <a:rPr lang="en-US" dirty="0"/>
              <a:t> et al. (2011) </a:t>
            </a:r>
          </a:p>
          <a:p>
            <a:pPr lvl="2"/>
            <a:endParaRPr lang="en-US" sz="2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98864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Word2Vec: Skip-Gram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2286000"/>
            <a:ext cx="8229600" cy="4114800"/>
          </a:xfrm>
        </p:spPr>
        <p:txBody>
          <a:bodyPr>
            <a:noAutofit/>
          </a:bodyPr>
          <a:lstStyle/>
          <a:p>
            <a:pPr marL="0" indent="0"/>
            <a:r>
              <a:rPr lang="en-US" sz="3600" dirty="0"/>
              <a:t>Word2vec provides a variety of options. We'll do:</a:t>
            </a:r>
            <a:br>
              <a:rPr lang="en-US" sz="3600" dirty="0"/>
            </a:br>
            <a:endParaRPr lang="en-US" sz="3600" dirty="0"/>
          </a:p>
          <a:p>
            <a:pPr marL="457200" lvl="1" indent="0">
              <a:buNone/>
            </a:pPr>
            <a:r>
              <a:rPr lang="en-US" sz="3200" dirty="0"/>
              <a:t> </a:t>
            </a:r>
            <a:r>
              <a:rPr lang="en-US" sz="3200" b="1" dirty="0">
                <a:solidFill>
                  <a:srgbClr val="0000FF"/>
                </a:solidFill>
              </a:rPr>
              <a:t>skip-gram with negative sampling (SGNS)</a:t>
            </a:r>
          </a:p>
        </p:txBody>
      </p:sp>
    </p:spTree>
    <p:extLst>
      <p:ext uri="{BB962C8B-B14F-4D97-AF65-F5344CB8AC3E}">
        <p14:creationId xmlns:p14="http://schemas.microsoft.com/office/powerpoint/2010/main" val="185947377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90500"/>
            <a:ext cx="11247119" cy="990600"/>
          </a:xfrm>
        </p:spPr>
        <p:txBody>
          <a:bodyPr>
            <a:normAutofit/>
          </a:bodyPr>
          <a:lstStyle/>
          <a:p>
            <a:r>
              <a:rPr lang="en-US" sz="4200" b="0" dirty="0"/>
              <a:t>Approach: predict if candidate word </a:t>
            </a:r>
            <a:r>
              <a:rPr lang="en-US" sz="4200" b="0" i="1" dirty="0"/>
              <a:t>c</a:t>
            </a:r>
            <a:r>
              <a:rPr lang="en-US" sz="4200" b="0" dirty="0"/>
              <a:t> is a "neighbor"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Treat the target word </a:t>
            </a:r>
            <a:r>
              <a:rPr lang="en-US" sz="3200" i="1" dirty="0"/>
              <a:t>t</a:t>
            </a:r>
            <a:r>
              <a:rPr lang="en-US" sz="3200" dirty="0"/>
              <a:t> and a neighboring context word </a:t>
            </a:r>
            <a:r>
              <a:rPr lang="en-US" sz="3200" i="1" dirty="0"/>
              <a:t>c</a:t>
            </a:r>
            <a:r>
              <a:rPr lang="en-US" sz="3200" dirty="0"/>
              <a:t> as </a:t>
            </a:r>
            <a:r>
              <a:rPr lang="en-US" sz="3200" b="1" dirty="0"/>
              <a:t>positive examples</a:t>
            </a:r>
            <a:r>
              <a:rPr lang="en-US" sz="3200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Randomly sample other words in the lexicon to get negative examples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Use logistic regression to train a classifier to distinguish those two cases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Use the learned weights as the embeddings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0676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Skip-Gram Training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2" y="1845734"/>
            <a:ext cx="8915399" cy="4707466"/>
          </a:xfrm>
        </p:spPr>
        <p:txBody>
          <a:bodyPr>
            <a:normAutofit/>
          </a:bodyPr>
          <a:lstStyle/>
          <a:p>
            <a:r>
              <a:rPr lang="en-US" sz="3200" dirty="0"/>
              <a:t>Assume a +/- 2 word window, given training sentence:</a:t>
            </a:r>
          </a:p>
          <a:p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[tablespoon of  apricot  jam,   a]  pinch…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c1 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endParaRPr lang="en-US" sz="32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DC57D5D-02C0-314D-BE90-FF44065BE762}"/>
              </a:ext>
            </a:extLst>
          </p:cNvPr>
          <p:cNvSpPr/>
          <p:nvPr/>
        </p:nvSpPr>
        <p:spPr bwMode="auto">
          <a:xfrm>
            <a:off x="3810000" y="3491175"/>
            <a:ext cx="5142310" cy="374571"/>
          </a:xfrm>
          <a:prstGeom prst="roundRect">
            <a:avLst/>
          </a:prstGeom>
          <a:solidFill>
            <a:srgbClr val="FFFF00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98D6C3B-275A-4E46-806B-FE9D39094B33}"/>
              </a:ext>
            </a:extLst>
          </p:cNvPr>
          <p:cNvSpPr/>
          <p:nvPr/>
        </p:nvSpPr>
        <p:spPr bwMode="auto">
          <a:xfrm>
            <a:off x="6379926" y="3511630"/>
            <a:ext cx="1163875" cy="374571"/>
          </a:xfrm>
          <a:prstGeom prst="roundRect">
            <a:avLst/>
          </a:prstGeom>
          <a:solidFill>
            <a:srgbClr val="FF0066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04979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Skip-Gram Classifier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371600"/>
            <a:ext cx="10972800" cy="4953000"/>
          </a:xfrm>
        </p:spPr>
        <p:txBody>
          <a:bodyPr>
            <a:normAutofit/>
          </a:bodyPr>
          <a:lstStyle/>
          <a:p>
            <a:r>
              <a:rPr lang="en-US" sz="3200" dirty="0"/>
              <a:t>(assuming a +/- 2 word window)</a:t>
            </a:r>
          </a:p>
          <a:p>
            <a:endParaRPr lang="en-US" sz="3200" dirty="0"/>
          </a:p>
          <a:p>
            <a:pPr marL="201168" lvl="1" indent="0">
              <a:spcAft>
                <a:spcPts val="0"/>
              </a:spcAft>
              <a:buNone/>
            </a:pPr>
            <a:r>
              <a:rPr lang="en-US" sz="3200" dirty="0"/>
              <a:t>…lemon, a [tablespoon of  apricot  jam,   a]  pinch…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c1                   c2 </a:t>
            </a: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[target]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c3      c4</a:t>
            </a:r>
          </a:p>
          <a:p>
            <a:pPr marL="0" indent="0">
              <a:spcBef>
                <a:spcPts val="0"/>
              </a:spcBef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Goal: train a classifier that is given a candidate (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ord,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ontext) pair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	 (apricot, tablespoon)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		 (apricot, aardvark)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	…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And assigns each pair a probability: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3000" i="1" dirty="0"/>
              <a:t>P</a:t>
            </a:r>
            <a:r>
              <a:rPr lang="en-US" sz="3000" dirty="0"/>
              <a:t>(+|</a:t>
            </a:r>
            <a:r>
              <a:rPr lang="en-US" sz="3000" i="1" dirty="0"/>
              <a:t>w</a:t>
            </a:r>
            <a:r>
              <a:rPr lang="en-US" sz="3000" dirty="0"/>
              <a:t>, </a:t>
            </a:r>
            <a:r>
              <a:rPr lang="en-US" sz="3000" i="1" dirty="0"/>
              <a:t>c</a:t>
            </a:r>
            <a:r>
              <a:rPr lang="en-US" sz="3000" dirty="0"/>
              <a:t>) </a:t>
            </a:r>
          </a:p>
          <a:p>
            <a:pPr marL="0" indent="0">
              <a:spcBef>
                <a:spcPts val="0"/>
              </a:spcBef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DC57D5D-02C0-314D-BE90-FF44065BE762}"/>
              </a:ext>
            </a:extLst>
          </p:cNvPr>
          <p:cNvSpPr/>
          <p:nvPr/>
        </p:nvSpPr>
        <p:spPr bwMode="auto">
          <a:xfrm>
            <a:off x="3352800" y="2978229"/>
            <a:ext cx="5142310" cy="374571"/>
          </a:xfrm>
          <a:prstGeom prst="roundRect">
            <a:avLst/>
          </a:prstGeom>
          <a:solidFill>
            <a:srgbClr val="FFFF00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 dirty="0">
              <a:solidFill>
                <a:srgbClr val="009900"/>
              </a:solidFill>
              <a:latin typeface="Tahoma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98D6C3B-275A-4E46-806B-FE9D39094B33}"/>
              </a:ext>
            </a:extLst>
          </p:cNvPr>
          <p:cNvSpPr/>
          <p:nvPr/>
        </p:nvSpPr>
        <p:spPr bwMode="auto">
          <a:xfrm>
            <a:off x="5922726" y="2978229"/>
            <a:ext cx="1163875" cy="374571"/>
          </a:xfrm>
          <a:prstGeom prst="roundRect">
            <a:avLst/>
          </a:prstGeom>
          <a:solidFill>
            <a:srgbClr val="FF0066">
              <a:alpha val="26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600">
              <a:solidFill>
                <a:srgbClr val="009900"/>
              </a:solidFill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59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is computed from dot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Remember: two vectors are similar if they have a high dot product</a:t>
            </a:r>
          </a:p>
          <a:p>
            <a:pPr lvl="1"/>
            <a:r>
              <a:rPr lang="en-US" sz="3600" dirty="0"/>
              <a:t>Cosine is just a normalized dot product</a:t>
            </a:r>
          </a:p>
          <a:p>
            <a:r>
              <a:rPr lang="en-US" sz="3600" dirty="0"/>
              <a:t>So:</a:t>
            </a:r>
          </a:p>
          <a:p>
            <a:pPr lvl="1"/>
            <a:r>
              <a:rPr lang="en-US" sz="3600" dirty="0"/>
              <a:t>Similarity(</a:t>
            </a:r>
            <a:r>
              <a:rPr lang="en-US" sz="3600" dirty="0" err="1"/>
              <a:t>w,c</a:t>
            </a:r>
            <a:r>
              <a:rPr lang="en-US" sz="3600" dirty="0"/>
              <a:t>)  ∝ w</a:t>
            </a:r>
            <a:r>
              <a:rPr lang="en-US" sz="3600" baseline="-25000" dirty="0"/>
              <a:t> </a:t>
            </a:r>
            <a:r>
              <a:rPr lang="en-US" sz="3600" dirty="0"/>
              <a:t>∙ c</a:t>
            </a:r>
            <a:endParaRPr lang="en-US" sz="3600" baseline="-25000" dirty="0"/>
          </a:p>
          <a:p>
            <a:r>
              <a:rPr lang="en-US" sz="3600" dirty="0"/>
              <a:t>We’ll need to normalize to get a probability </a:t>
            </a:r>
          </a:p>
          <a:p>
            <a:pPr lvl="1"/>
            <a:r>
              <a:rPr lang="en-US" sz="3400" dirty="0"/>
              <a:t>(cosine isn't a probability either)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8288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2494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dot products into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524000"/>
            <a:ext cx="10287000" cy="4023360"/>
          </a:xfrm>
        </p:spPr>
        <p:txBody>
          <a:bodyPr/>
          <a:lstStyle/>
          <a:p>
            <a:r>
              <a:rPr lang="en-US" sz="4000" dirty="0">
                <a:latin typeface="Times New Roman" charset="0"/>
                <a:ea typeface="Times New Roman" charset="0"/>
                <a:cs typeface="Times New Roman" charset="0"/>
              </a:rPr>
              <a:t>Sim(</a:t>
            </a:r>
            <a:r>
              <a:rPr lang="en-US" sz="4000" dirty="0" err="1">
                <a:latin typeface="Times New Roman" charset="0"/>
                <a:ea typeface="Times New Roman" charset="0"/>
                <a:cs typeface="Times New Roman" charset="0"/>
              </a:rPr>
              <a:t>w,c</a:t>
            </a:r>
            <a:r>
              <a:rPr lang="en-US" sz="4000" dirty="0">
                <a:latin typeface="Times New Roman" charset="0"/>
                <a:ea typeface="Times New Roman" charset="0"/>
                <a:cs typeface="Times New Roman" charset="0"/>
              </a:rPr>
              <a:t>) </a:t>
            </a:r>
            <a:r>
              <a:rPr lang="en-US" sz="4000" dirty="0"/>
              <a:t>≈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4000" i="1" dirty="0">
                <a:latin typeface="Times New Roman" panose="02020603050405020304" pitchFamily="18" charset="0"/>
                <a:ea typeface="Times New Roman" charset="0"/>
                <a:cs typeface="Times New Roman" panose="02020603050405020304" pitchFamily="18" charset="0"/>
              </a:rPr>
              <a:t> ∙ c</a:t>
            </a:r>
          </a:p>
          <a:p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To turn this into a probability </a:t>
            </a:r>
          </a:p>
          <a:p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We'll use the sigmoid from logistic regression: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7EBE09-610D-7244-A376-CBEF72D96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086" y="3772568"/>
            <a:ext cx="7324725" cy="10280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607A7E-9962-E34D-9536-E5E3A72BE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16" y="5029200"/>
            <a:ext cx="7375421" cy="183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298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9603"/>
            <a:ext cx="11231880" cy="907196"/>
          </a:xfrm>
        </p:spPr>
        <p:txBody>
          <a:bodyPr>
            <a:normAutofit/>
          </a:bodyPr>
          <a:lstStyle/>
          <a:p>
            <a:r>
              <a:rPr lang="en-US" b="0" dirty="0"/>
              <a:t>How Skip-Gram Classifier computes </a:t>
            </a:r>
            <a:r>
              <a:rPr lang="en-US" i="1" dirty="0"/>
              <a:t>P</a:t>
            </a:r>
            <a:r>
              <a:rPr lang="en-US" dirty="0"/>
              <a:t>(+|</a:t>
            </a:r>
            <a:r>
              <a:rPr lang="en-US" i="1" dirty="0"/>
              <a:t>w</a:t>
            </a:r>
            <a:r>
              <a:rPr lang="en-US" dirty="0"/>
              <a:t>, </a:t>
            </a:r>
            <a:r>
              <a:rPr lang="en-US" i="1" dirty="0"/>
              <a:t>c</a:t>
            </a:r>
            <a:r>
              <a:rPr lang="en-US" dirty="0"/>
              <a:t>) 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133600"/>
            <a:ext cx="10972800" cy="41910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This is for one context word, but we have lots of context words.</a:t>
            </a:r>
          </a:p>
          <a:p>
            <a:pPr marL="0" indent="0">
              <a:spcBef>
                <a:spcPts val="0"/>
              </a:spcBef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We'll assume independence and just multiply them:</a:t>
            </a:r>
          </a:p>
          <a:p>
            <a:pPr marL="0" indent="0">
              <a:spcBef>
                <a:spcPts val="0"/>
              </a:spcBef>
            </a:pPr>
            <a:endParaRPr lang="en-US" sz="2800" dirty="0"/>
          </a:p>
          <a:p>
            <a:pPr marL="0" indent="0">
              <a:spcBef>
                <a:spcPts val="0"/>
              </a:spcBef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A63A49-99F1-994C-B490-F1ED7C6C9E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371600"/>
            <a:ext cx="4886318" cy="685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49A47C-4B5E-564D-AF5D-CF5F27C421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63336" y="3657600"/>
            <a:ext cx="5571063" cy="253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1330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3F83-5178-9748-9912-E4A277048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 classifier: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0CA1F-2951-E24E-B20D-2F60E5E55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probabilistic classifier that, </a:t>
            </a:r>
          </a:p>
          <a:p>
            <a:r>
              <a:rPr lang="en-US" dirty="0"/>
              <a:t>		given a test target word </a:t>
            </a:r>
            <a:r>
              <a:rPr lang="en-US" i="1" dirty="0"/>
              <a:t>w </a:t>
            </a:r>
          </a:p>
          <a:p>
            <a:r>
              <a:rPr lang="en-US" i="1" dirty="0"/>
              <a:t>		</a:t>
            </a:r>
            <a:r>
              <a:rPr lang="en-US" dirty="0"/>
              <a:t> its context window of </a:t>
            </a:r>
            <a:r>
              <a:rPr lang="en-US" i="1" dirty="0"/>
              <a:t>L </a:t>
            </a:r>
            <a:r>
              <a:rPr lang="en-US" dirty="0"/>
              <a:t>words </a:t>
            </a:r>
            <a:r>
              <a:rPr lang="en-US" i="1" dirty="0"/>
              <a:t>c</a:t>
            </a:r>
            <a:r>
              <a:rPr lang="en-US" baseline="-25000" dirty="0"/>
              <a:t>1:</a:t>
            </a:r>
            <a:r>
              <a:rPr lang="en-US" i="1" baseline="-25000" dirty="0"/>
              <a:t>L</a:t>
            </a:r>
            <a:r>
              <a:rPr lang="en-US" dirty="0"/>
              <a:t>, </a:t>
            </a:r>
          </a:p>
          <a:p>
            <a:r>
              <a:rPr lang="en-US" dirty="0"/>
              <a:t>assigns a probability that w occurs in this window. </a:t>
            </a:r>
          </a:p>
          <a:p>
            <a:r>
              <a:rPr lang="en-US" dirty="0"/>
              <a:t>To compute this, we just need embeddings for all the words.</a:t>
            </a:r>
          </a:p>
        </p:txBody>
      </p:sp>
    </p:spTree>
    <p:extLst>
      <p:ext uri="{BB962C8B-B14F-4D97-AF65-F5344CB8AC3E}">
        <p14:creationId xmlns:p14="http://schemas.microsoft.com/office/powerpoint/2010/main" val="228999239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2F2A8-0384-4B49-9319-CD30ECB33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9603"/>
            <a:ext cx="1143000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These embeddings we'll need: a set for w, a set for 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82CE1D-DA01-A84B-9AA2-2A131B5FD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88" y="1522291"/>
            <a:ext cx="7358623" cy="5105401"/>
          </a:xfrm>
        </p:spPr>
      </p:pic>
    </p:spTree>
    <p:extLst>
      <p:ext uri="{BB962C8B-B14F-4D97-AF65-F5344CB8AC3E}">
        <p14:creationId xmlns:p14="http://schemas.microsoft.com/office/powerpoint/2010/main" val="4600790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36102</TotalTime>
  <Words>4402</Words>
  <Application>Microsoft Macintosh PowerPoint</Application>
  <PresentationFormat>Widescreen</PresentationFormat>
  <Paragraphs>684</Paragraphs>
  <Slides>123</Slides>
  <Notes>30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123</vt:i4>
      </vt:variant>
    </vt:vector>
  </HeadingPairs>
  <TitlesOfParts>
    <vt:vector size="136" baseType="lpstr">
      <vt:lpstr>Calibri (Body)</vt:lpstr>
      <vt:lpstr>Arial</vt:lpstr>
      <vt:lpstr>Calibri</vt:lpstr>
      <vt:lpstr>Calibri Light</vt:lpstr>
      <vt:lpstr>Cambria Math</vt:lpstr>
      <vt:lpstr>Courier</vt:lpstr>
      <vt:lpstr>Microsoft New Tai Lue</vt:lpstr>
      <vt:lpstr>Tahoma</vt:lpstr>
      <vt:lpstr>Times</vt:lpstr>
      <vt:lpstr>Times New Roman</vt:lpstr>
      <vt:lpstr>Wingdings</vt:lpstr>
      <vt:lpstr>1_Retrospect</vt:lpstr>
      <vt:lpstr>Equation</vt:lpstr>
      <vt:lpstr>Vector Semantics &amp; Embeddings</vt:lpstr>
      <vt:lpstr>What do words mean?</vt:lpstr>
      <vt:lpstr>What do words mean?</vt:lpstr>
      <vt:lpstr>Words, Lemmas, Senses, Definitions</vt:lpstr>
      <vt:lpstr>Lemma pepper</vt:lpstr>
      <vt:lpstr>Relations between senses: Synonymy</vt:lpstr>
      <vt:lpstr>Relation: Synonymy</vt:lpstr>
      <vt:lpstr>Relation: Synonymy?</vt:lpstr>
      <vt:lpstr>The Linguistic Principle of Contrast</vt:lpstr>
      <vt:lpstr>Abbé Gabriel Girard 1718</vt:lpstr>
      <vt:lpstr>Relation: Similarity</vt:lpstr>
      <vt:lpstr>Ask humans how similar 2 words are</vt:lpstr>
      <vt:lpstr>Relation: Word relatedness</vt:lpstr>
      <vt:lpstr>Semantic field</vt:lpstr>
      <vt:lpstr>Relation: Antonymy</vt:lpstr>
      <vt:lpstr>Relation: Superordinate/ subordinate</vt:lpstr>
      <vt:lpstr>These levels are not symmetric</vt:lpstr>
      <vt:lpstr>Name these items</vt:lpstr>
      <vt:lpstr>PowerPoint Presentation</vt:lpstr>
      <vt:lpstr>Cluster of Interactional Properties</vt:lpstr>
      <vt:lpstr>The basic level</vt:lpstr>
      <vt:lpstr>Connotation (sentiment)</vt:lpstr>
      <vt:lpstr>Connotation</vt:lpstr>
      <vt:lpstr>So far</vt:lpstr>
      <vt:lpstr>Vector Semantics &amp; Embeddings</vt:lpstr>
      <vt:lpstr>Vector Semantics &amp; Embeddings</vt:lpstr>
      <vt:lpstr>But how to define a concept?</vt:lpstr>
      <vt:lpstr>Classical (“Aristotelian”) Theory of Concepts</vt:lpstr>
      <vt:lpstr>Problem 1: The features are complex &amp; may be context-dependent</vt:lpstr>
      <vt:lpstr>The category depends on complex features of the object (diameter, etc)</vt:lpstr>
      <vt:lpstr>The category depends on the context!  (If there is food in it, it’s a bowl)</vt:lpstr>
      <vt:lpstr>Labov’s definition of cup</vt:lpstr>
      <vt:lpstr>Ludwig Wittgenstein (1889-1951)</vt:lpstr>
      <vt:lpstr>Wittgenstein (1945) Philosophical Investigations. Paragraphs 66,67</vt:lpstr>
      <vt:lpstr>What is a game?</vt:lpstr>
      <vt:lpstr>Wittgenstein’s thought experiment "What is a game”:</vt:lpstr>
      <vt:lpstr>Family Resemblance</vt:lpstr>
      <vt:lpstr>Vector Semantics &amp; Embeddings</vt:lpstr>
      <vt:lpstr>Vector Semantics &amp; Embeddings</vt:lpstr>
      <vt:lpstr>How about a radically different approach?</vt:lpstr>
      <vt:lpstr>Ludwig Wittgenstein</vt:lpstr>
      <vt:lpstr>Let's define words by their usages</vt:lpstr>
      <vt:lpstr>What does recent English borrowing ongchoi mean?</vt:lpstr>
      <vt:lpstr>Ongchoi: Ipomoea aquatica "Water Spinach"</vt:lpstr>
      <vt:lpstr>A new model of meaning focusing on distributional similarity</vt:lpstr>
      <vt:lpstr>We define a word as a vector</vt:lpstr>
      <vt:lpstr>Intuition: why vectors?</vt:lpstr>
      <vt:lpstr>We'll discuss 2 kinds of embeddings</vt:lpstr>
      <vt:lpstr>Vector Semantics &amp; Embeddings</vt:lpstr>
      <vt:lpstr>Vector Semantics &amp; Embeddings</vt:lpstr>
      <vt:lpstr>Term-document matrix</vt:lpstr>
      <vt:lpstr>Visualizing document vectors</vt:lpstr>
      <vt:lpstr>Vectors are the basis of information retrieval</vt:lpstr>
      <vt:lpstr>Idea for word meaning: Words can be vectors too!!!</vt:lpstr>
      <vt:lpstr>More common: word-word matrix (or "term-context matrix")</vt:lpstr>
      <vt:lpstr>PowerPoint Presentation</vt:lpstr>
      <vt:lpstr>Vector Semantics &amp; Embeddings</vt:lpstr>
      <vt:lpstr>Vector Semantics &amp; Embeddings</vt:lpstr>
      <vt:lpstr>Dot product and cosine</vt:lpstr>
      <vt:lpstr>Problem with raw dot-product</vt:lpstr>
      <vt:lpstr>Alternative: cosine for computing word similarity</vt:lpstr>
      <vt:lpstr>Cosine as a similarity metric</vt:lpstr>
      <vt:lpstr>Cosine examples</vt:lpstr>
      <vt:lpstr>Visualizing cosines  (well, angles)</vt:lpstr>
      <vt:lpstr>Vector Semantics &amp; Embeddings</vt:lpstr>
      <vt:lpstr>Vector Semantics &amp; Embeddings</vt:lpstr>
      <vt:lpstr>But raw frequency is a bad representation</vt:lpstr>
      <vt:lpstr>Two common solutions for word weighting</vt:lpstr>
      <vt:lpstr>Term frequency (tf)</vt:lpstr>
      <vt:lpstr>Document frequency (df)</vt:lpstr>
      <vt:lpstr>Inverse document frequency (idf)</vt:lpstr>
      <vt:lpstr>Final tf-idf weighted value for a word</vt:lpstr>
      <vt:lpstr>Vector Semantics &amp; Embeddings</vt:lpstr>
      <vt:lpstr>Vector Semantics &amp; Embeddings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Weighting PMI</vt:lpstr>
      <vt:lpstr>Weighting PMI: Giving rare context words slightly higher probability</vt:lpstr>
      <vt:lpstr>Vector Semantics &amp; Embeddings</vt:lpstr>
      <vt:lpstr>Sparse versus dense vectors</vt:lpstr>
      <vt:lpstr>Sparse versus dense vectors</vt:lpstr>
      <vt:lpstr>Common methods for getting short dense vectors</vt:lpstr>
      <vt:lpstr>Vector Semantics &amp; Embeddings</vt:lpstr>
      <vt:lpstr>Vector Semantics &amp; Embeddings</vt:lpstr>
      <vt:lpstr>Embeddings you can download!</vt:lpstr>
      <vt:lpstr>Word2vec</vt:lpstr>
      <vt:lpstr>Word2vec</vt:lpstr>
      <vt:lpstr>Word2Vec: Skip-Gram Task</vt:lpstr>
      <vt:lpstr>Approach: predict if candidate word c is a "neighbor"</vt:lpstr>
      <vt:lpstr>Skip-Gram Training Data</vt:lpstr>
      <vt:lpstr>Skip-Gram Classifier</vt:lpstr>
      <vt:lpstr>Similarity is computed from dot product</vt:lpstr>
      <vt:lpstr>Turning dot products into probabilities</vt:lpstr>
      <vt:lpstr>How Skip-Gram Classifier computes P(+|w, c) </vt:lpstr>
      <vt:lpstr>Skip-gram classifier: summary</vt:lpstr>
      <vt:lpstr>These embeddings we'll need: a set for w, a set for c</vt:lpstr>
      <vt:lpstr>Vector Semantics &amp; Embeddings</vt:lpstr>
      <vt:lpstr>Vector Semantics &amp; Embeddings</vt:lpstr>
      <vt:lpstr>Skip-Gram Training data</vt:lpstr>
      <vt:lpstr>Skip-Gram Training data</vt:lpstr>
      <vt:lpstr>Skip-Gram Training data</vt:lpstr>
      <vt:lpstr>Word2vec: how to learn vectors</vt:lpstr>
      <vt:lpstr>Loss function for one w with cpos , cneg1 ...cnegk </vt:lpstr>
      <vt:lpstr>Learning the classifier</vt:lpstr>
      <vt:lpstr>Intuition of one step of gradient descent</vt:lpstr>
      <vt:lpstr>The derivatives of the loss function</vt:lpstr>
      <vt:lpstr>Update equation in SGD</vt:lpstr>
      <vt:lpstr>Two sets of embeddings</vt:lpstr>
      <vt:lpstr>Summary: How to learn word2vec (skip-gram) embeddings</vt:lpstr>
      <vt:lpstr>Vector Semantics &amp; Embeddings</vt:lpstr>
      <vt:lpstr>Vector Semantics &amp; Embeddings</vt:lpstr>
      <vt:lpstr>The kinds of neighbors depend on window size</vt:lpstr>
      <vt:lpstr>Analogical relations</vt:lpstr>
      <vt:lpstr>Analogical relations via parallelogram</vt:lpstr>
      <vt:lpstr>PowerPoint Presentation</vt:lpstr>
      <vt:lpstr>Caveats with the parallelogram method</vt:lpstr>
      <vt:lpstr>Embeddings as a window onto historical semantics</vt:lpstr>
      <vt:lpstr>Embeddings reflect cultural bias!</vt:lpstr>
      <vt:lpstr>Historical embedding as a tool to study cultural biases</vt:lpstr>
      <vt:lpstr>Vector Semantics &amp; Embeddings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Dan Jurafsky</cp:lastModifiedBy>
  <cp:revision>1797</cp:revision>
  <cp:lastPrinted>2019-02-07T01:34:53Z</cp:lastPrinted>
  <dcterms:created xsi:type="dcterms:W3CDTF">2009-06-12T17:14:38Z</dcterms:created>
  <dcterms:modified xsi:type="dcterms:W3CDTF">2021-01-14T01:18:23Z</dcterms:modified>
</cp:coreProperties>
</file>

<file path=docProps/thumbnail.jpeg>
</file>